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09" r:id="rId1"/>
    <p:sldMasterId id="2147483993" r:id="rId2"/>
    <p:sldMasterId id="2147484067" r:id="rId3"/>
    <p:sldMasterId id="2147484056" r:id="rId4"/>
  </p:sldMasterIdLst>
  <p:notesMasterIdLst>
    <p:notesMasterId r:id="rId21"/>
  </p:notesMasterIdLst>
  <p:handoutMasterIdLst>
    <p:handoutMasterId r:id="rId22"/>
  </p:handoutMasterIdLst>
  <p:sldIdLst>
    <p:sldId id="260" r:id="rId5"/>
    <p:sldId id="304" r:id="rId6"/>
    <p:sldId id="303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02" r:id="rId20"/>
  </p:sldIdLst>
  <p:sldSz cx="24384000" cy="13716000"/>
  <p:notesSz cx="6858000" cy="9144000"/>
  <p:embeddedFontLst>
    <p:embeddedFont>
      <p:font typeface="Quicksand" panose="02000503000000000000" pitchFamily="2" charset="0"/>
      <p:regular r:id="rId23"/>
      <p:bold r:id="rId24"/>
      <p:italic r:id="rId25"/>
      <p:boldItalic r:id="rId26"/>
    </p:embeddedFont>
    <p:embeddedFont>
      <p:font typeface="Quicksand Bold" panose="02000803000000000000" pitchFamily="2" charset="0"/>
      <p:bold r:id="rId27"/>
    </p:embeddedFont>
  </p:embeddedFontLst>
  <p:defaultTextStyle>
    <a:defPPr>
      <a:defRPr lang="pl-PL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52" userDrawn="1">
          <p15:clr>
            <a:srgbClr val="A4A3A4"/>
          </p15:clr>
        </p15:guide>
        <p15:guide id="4" pos="77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a Strachocka" initials="MS" lastIdx="1" clrIdx="0">
    <p:extLst/>
  </p:cmAuthor>
  <p:cmAuthor id="2" name="Marta Strachocka" initials="MS [2]" lastIdx="1" clrIdx="1">
    <p:extLst/>
  </p:cmAuthor>
  <p:cmAuthor id="3" name="Marta Strachocka" initials="MS [3]" lastIdx="1" clrIdx="2">
    <p:extLst/>
  </p:cmAuthor>
  <p:cmAuthor id="4" name="Marta Strachocka" initials="MS [4]" lastIdx="1" clrIdx="3">
    <p:extLst/>
  </p:cmAuthor>
  <p:cmAuthor id="5" name="Marta Strachocka" initials="MS [5]" lastIdx="1" clrIdx="4">
    <p:extLst/>
  </p:cmAuthor>
  <p:cmAuthor id="6" name="Marta Strachocka" initials="MS [6]" lastIdx="1" clrIdx="5">
    <p:extLst/>
  </p:cmAuthor>
  <p:cmAuthor id="7" name="Marta Strachocka" initials="MS [7]" lastIdx="1" clrIdx="6">
    <p:extLst/>
  </p:cmAuthor>
  <p:cmAuthor id="8" name="Marta Strachocka" initials="MS [8]" lastIdx="1" clrIdx="7">
    <p:extLst/>
  </p:cmAuthor>
  <p:cmAuthor id="9" name="Marta Strachocka" initials="MS [9]" lastIdx="1" clrIdx="8">
    <p:extLst/>
  </p:cmAuthor>
  <p:cmAuthor id="10" name="Marta Strachocka" initials="MS [10]" lastIdx="1" clrIdx="9">
    <p:extLst/>
  </p:cmAuthor>
  <p:cmAuthor id="11" name="Marta Strachocka" initials="MS [11]" lastIdx="1" clrIdx="10">
    <p:extLst/>
  </p:cmAuthor>
  <p:cmAuthor id="12" name="Marta Strachocka" initials="MS [12]" lastIdx="1" clrIdx="11">
    <p:extLst/>
  </p:cmAuthor>
  <p:cmAuthor id="13" name="Marta Strachocka" initials="MS [13]" lastIdx="1" clrIdx="12">
    <p:extLst/>
  </p:cmAuthor>
  <p:cmAuthor id="14" name="Marta Strachocka" initials="MS [14]" lastIdx="1" clrIdx="13">
    <p:extLst/>
  </p:cmAuthor>
  <p:cmAuthor id="15" name="Marta Strachocka" initials="MS [15]" lastIdx="1" clrIdx="14">
    <p:extLst/>
  </p:cmAuthor>
  <p:cmAuthor id="16" name="Marta Strachocka" initials="MS [16]" lastIdx="1" clrIdx="15">
    <p:extLst/>
  </p:cmAuthor>
  <p:cmAuthor id="17" name="Marta Strachocka" initials="MS [17]" lastIdx="1" clrIdx="16">
    <p:extLst/>
  </p:cmAuthor>
  <p:cmAuthor id="18" name="Marta Strachocka" initials="MS [18]" lastIdx="1" clrIdx="17">
    <p:extLst/>
  </p:cmAuthor>
  <p:cmAuthor id="19" name="Marta Strachocka" initials="MS [19]" lastIdx="1" clrIdx="18">
    <p:extLst/>
  </p:cmAuthor>
  <p:cmAuthor id="20" name="Marta Strachocka" initials="MS [20]" lastIdx="1" clrIdx="19">
    <p:extLst/>
  </p:cmAuthor>
  <p:cmAuthor id="21" name="Marta Strachocka" initials="MS [21]" lastIdx="1" clrIdx="20">
    <p:extLst/>
  </p:cmAuthor>
  <p:cmAuthor id="22" name="Marta Strachocka" initials="MS [22]" lastIdx="1" clrIdx="21">
    <p:extLst/>
  </p:cmAuthor>
  <p:cmAuthor id="23" name="Marta Strachocka" initials="MS [23]" lastIdx="1" clrIdx="22">
    <p:extLst/>
  </p:cmAuthor>
  <p:cmAuthor id="24" name="Marta Strachocka" initials="MS [24]" lastIdx="1" clrIdx="23">
    <p:extLst/>
  </p:cmAuthor>
  <p:cmAuthor id="25" name="Marta Strachocka" initials="MS [25]" lastIdx="1" clrIdx="24">
    <p:extLst/>
  </p:cmAuthor>
  <p:cmAuthor id="26" name="Marta Strachocka" initials="MS [26]" lastIdx="1" clrIdx="25">
    <p:extLst/>
  </p:cmAuthor>
  <p:cmAuthor id="27" name="Marta Strachocka" initials="MS [27]" lastIdx="1" clrIdx="26">
    <p:extLst/>
  </p:cmAuthor>
  <p:cmAuthor id="28" name="Marta Strachocka" initials="MS [28]" lastIdx="1" clrIdx="27">
    <p:extLst/>
  </p:cmAuthor>
  <p:cmAuthor id="29" name="Marta Strachocka" initials="MS [29]" lastIdx="1" clrIdx="28">
    <p:extLst/>
  </p:cmAuthor>
  <p:cmAuthor id="30" name="Marta Strachocka" initials="MS [30]" lastIdx="1" clrIdx="29">
    <p:extLst/>
  </p:cmAuthor>
  <p:cmAuthor id="31" name="Marta Strachocka" initials="MS [31]" lastIdx="1" clrIdx="30">
    <p:extLst/>
  </p:cmAuthor>
  <p:cmAuthor id="32" name="Marta Strachocka" initials="MS [32]" lastIdx="1" clrIdx="31">
    <p:extLst/>
  </p:cmAuthor>
  <p:cmAuthor id="33" name="Marta Strachocka" initials="MS [33]" lastIdx="1" clrIdx="32">
    <p:extLst/>
  </p:cmAuthor>
  <p:cmAuthor id="34" name="Marta Strachocka" initials="MS [34]" lastIdx="1" clrIdx="33">
    <p:extLst/>
  </p:cmAuthor>
  <p:cmAuthor id="35" name="Marta Strachocka" initials="MS [35]" lastIdx="1" clrIdx="34">
    <p:extLst/>
  </p:cmAuthor>
  <p:cmAuthor id="36" name="Marta Strachocka" initials="MS [36]" lastIdx="1" clrIdx="35">
    <p:extLst/>
  </p:cmAuthor>
  <p:cmAuthor id="37" name="Marta Strachocka" initials="MS [37]" lastIdx="1" clrIdx="36">
    <p:extLst/>
  </p:cmAuthor>
  <p:cmAuthor id="38" name="Marta Strachocka" initials="MS [38]" lastIdx="1" clrIdx="37">
    <p:extLst/>
  </p:cmAuthor>
  <p:cmAuthor id="39" name="Marta Strachocka" initials="MS [39]" lastIdx="1" clrIdx="38">
    <p:extLst/>
  </p:cmAuthor>
  <p:cmAuthor id="40" name="Marta Strachocka" initials="MS [40]" lastIdx="1" clrIdx="39">
    <p:extLst/>
  </p:cmAuthor>
  <p:cmAuthor id="41" name="Marta Strachocka" initials="MS [41]" lastIdx="1" clrIdx="40">
    <p:extLst/>
  </p:cmAuthor>
  <p:cmAuthor id="42" name="Marta Strachocka" initials="MS [42]" lastIdx="1" clrIdx="41">
    <p:extLst/>
  </p:cmAuthor>
  <p:cmAuthor id="43" name="Marta Strachocka" initials="MS [43]" lastIdx="1" clrIdx="42">
    <p:extLst/>
  </p:cmAuthor>
  <p:cmAuthor id="44" name="Marta Strachocka" initials="MS [44]" lastIdx="1" clrIdx="43">
    <p:extLst/>
  </p:cmAuthor>
  <p:cmAuthor id="45" name="Marta Strachocka" initials="MS [45]" lastIdx="1" clrIdx="44">
    <p:extLst/>
  </p:cmAuthor>
  <p:cmAuthor id="46" name="Marta Strachocka" initials="MS [46]" lastIdx="1" clrIdx="45">
    <p:extLst/>
  </p:cmAuthor>
  <p:cmAuthor id="47" name="Marta Strachocka" initials="MS [47]" lastIdx="1" clrIdx="46">
    <p:extLst/>
  </p:cmAuthor>
  <p:cmAuthor id="48" name="Marta Strachocka" initials="MS [48]" lastIdx="1" clrIdx="47">
    <p:extLst/>
  </p:cmAuthor>
  <p:cmAuthor id="49" name="Marta Strachocka" initials="MS [49]" lastIdx="1" clrIdx="48">
    <p:extLst/>
  </p:cmAuthor>
  <p:cmAuthor id="50" name="Marta Strachocka" initials="MS [50]" lastIdx="1" clrIdx="49">
    <p:extLst/>
  </p:cmAuthor>
  <p:cmAuthor id="51" name="Marta Strachocka" initials="MS [51]" lastIdx="1" clrIdx="50">
    <p:extLst/>
  </p:cmAuthor>
  <p:cmAuthor id="52" name="Marta Strachocka" initials="MS [52]" lastIdx="1" clrIdx="51">
    <p:extLst/>
  </p:cmAuthor>
  <p:cmAuthor id="53" name="Marta Strachocka" initials="MS [53]" lastIdx="1" clrIdx="52">
    <p:extLst/>
  </p:cmAuthor>
  <p:cmAuthor id="54" name="Marta Strachocka" initials="MS [54]" lastIdx="1" clrIdx="53">
    <p:extLst/>
  </p:cmAuthor>
  <p:cmAuthor id="55" name="Marta Strachocka" initials="MS [55]" lastIdx="1" clrIdx="54">
    <p:extLst/>
  </p:cmAuthor>
  <p:cmAuthor id="56" name="Marta Strachocka" initials="MS [56]" lastIdx="1" clrIdx="55">
    <p:extLst/>
  </p:cmAuthor>
  <p:cmAuthor id="57" name="Marta Strachocka" initials="MS [57]" lastIdx="1" clrIdx="56">
    <p:extLst/>
  </p:cmAuthor>
  <p:cmAuthor id="58" name="Marta Strachocka" initials="MS [58]" lastIdx="1" clrIdx="57">
    <p:extLst/>
  </p:cmAuthor>
  <p:cmAuthor id="59" name="Marta Strachocka" initials="MS [59]" lastIdx="1" clrIdx="58">
    <p:extLst/>
  </p:cmAuthor>
  <p:cmAuthor id="60" name="Marta Strachocka" initials="MS [60]" lastIdx="1" clrIdx="59">
    <p:extLst/>
  </p:cmAuthor>
  <p:cmAuthor id="61" name="Marta Strachocka" initials="MS [61]" lastIdx="1" clrIdx="60">
    <p:extLst/>
  </p:cmAuthor>
  <p:cmAuthor id="62" name="Marta Strachocka" initials="MS [62]" lastIdx="1" clrIdx="61">
    <p:extLst/>
  </p:cmAuthor>
  <p:cmAuthor id="63" name="Marta Strachocka" initials="MS [63]" lastIdx="1" clrIdx="62">
    <p:extLst/>
  </p:cmAuthor>
  <p:cmAuthor id="64" name="Marta Strachocka" initials="MS [64]" lastIdx="1" clrIdx="63">
    <p:extLst/>
  </p:cmAuthor>
  <p:cmAuthor id="65" name="Marta Strachocka" initials="MS [65]" lastIdx="1" clrIdx="64">
    <p:extLst/>
  </p:cmAuthor>
  <p:cmAuthor id="66" name="Marta Strachocka" initials="MS [66]" lastIdx="1" clrIdx="65">
    <p:extLst/>
  </p:cmAuthor>
  <p:cmAuthor id="67" name="Marta Strachocka" initials="MS [67]" lastIdx="1" clrIdx="66">
    <p:extLst/>
  </p:cmAuthor>
  <p:cmAuthor id="68" name="Marta Strachocka" initials="MS [68]" lastIdx="1" clrIdx="67">
    <p:extLst/>
  </p:cmAuthor>
  <p:cmAuthor id="69" name="Marta Strachocka" initials="MS [69]" lastIdx="1" clrIdx="68">
    <p:extLst/>
  </p:cmAuthor>
  <p:cmAuthor id="70" name="Marta Strachocka" initials="MS [70]" lastIdx="1" clrIdx="69">
    <p:extLst/>
  </p:cmAuthor>
  <p:cmAuthor id="71" name="Marta Strachocka" initials="MS [71]" lastIdx="1" clrIdx="70">
    <p:extLst/>
  </p:cmAuthor>
  <p:cmAuthor id="72" name="Marta Strachocka" initials="MS [72]" lastIdx="1" clrIdx="71">
    <p:extLst/>
  </p:cmAuthor>
  <p:cmAuthor id="73" name="Marta Strachocka" initials="MS [73]" lastIdx="1" clrIdx="72">
    <p:extLst/>
  </p:cmAuthor>
  <p:cmAuthor id="74" name="Marta Strachocka" initials="MS [74]" lastIdx="1" clrIdx="73">
    <p:extLst/>
  </p:cmAuthor>
  <p:cmAuthor id="75" name="Marta Strachocka" initials="MS [75]" lastIdx="1" clrIdx="74">
    <p:extLst/>
  </p:cmAuthor>
  <p:cmAuthor id="76" name="Marta Strachocka" initials="MS [76]" lastIdx="1" clrIdx="75">
    <p:extLst/>
  </p:cmAuthor>
  <p:cmAuthor id="77" name="Marta Strachocka" initials="MS [77]" lastIdx="1" clrIdx="76">
    <p:extLst/>
  </p:cmAuthor>
  <p:cmAuthor id="78" name="Marta Strachocka" initials="MS [78]" lastIdx="1" clrIdx="77">
    <p:extLst/>
  </p:cmAuthor>
  <p:cmAuthor id="79" name="Marta Strachocka" initials="MS [79]" lastIdx="1" clrIdx="78">
    <p:extLst/>
  </p:cmAuthor>
  <p:cmAuthor id="80" name="Marta Strachocka" initials="MS [80]" lastIdx="1" clrIdx="79">
    <p:extLst/>
  </p:cmAuthor>
  <p:cmAuthor id="81" name="Marta Strachocka" initials="MS [81]" lastIdx="1" clrIdx="80">
    <p:extLst/>
  </p:cmAuthor>
  <p:cmAuthor id="82" name="Marta Strachocka" initials="MS [82]" lastIdx="1" clrIdx="81">
    <p:extLst/>
  </p:cmAuthor>
  <p:cmAuthor id="83" name="Marta Strachocka" initials="MS [83]" lastIdx="1" clrIdx="82">
    <p:extLst/>
  </p:cmAuthor>
  <p:cmAuthor id="84" name="Marta Strachocka" initials="MS [84]" lastIdx="1" clrIdx="83">
    <p:extLst/>
  </p:cmAuthor>
  <p:cmAuthor id="85" name="Marta Strachocka" initials="MS [85]" lastIdx="1" clrIdx="84">
    <p:extLst/>
  </p:cmAuthor>
  <p:cmAuthor id="86" name="Marta Strachocka" initials="MS [86]" lastIdx="1" clrIdx="85">
    <p:extLst/>
  </p:cmAuthor>
  <p:cmAuthor id="87" name="Marta Strachocka" initials="MS [87]" lastIdx="1" clrIdx="86">
    <p:extLst/>
  </p:cmAuthor>
  <p:cmAuthor id="88" name="Marta Strachocka" initials="MS [88]" lastIdx="1" clrIdx="87">
    <p:extLst/>
  </p:cmAuthor>
  <p:cmAuthor id="89" name="Marta Strachocka" initials="MS [89]" lastIdx="1" clrIdx="88">
    <p:extLst/>
  </p:cmAuthor>
  <p:cmAuthor id="90" name="Marta Strachocka" initials="MS [90]" lastIdx="1" clrIdx="89">
    <p:extLst/>
  </p:cmAuthor>
  <p:cmAuthor id="91" name="Marta Strachocka" initials="MS [91]" lastIdx="1" clrIdx="90">
    <p:extLst/>
  </p:cmAuthor>
  <p:cmAuthor id="92" name="Marta Strachocka" initials="MS [92]" lastIdx="1" clrIdx="91">
    <p:extLst/>
  </p:cmAuthor>
  <p:cmAuthor id="93" name="Marta Strachocka" initials="MS [93]" lastIdx="1" clrIdx="92">
    <p:extLst/>
  </p:cmAuthor>
  <p:cmAuthor id="94" name="Marta Strachocka" initials="MS [94]" lastIdx="1" clrIdx="93">
    <p:extLst/>
  </p:cmAuthor>
  <p:cmAuthor id="95" name="Marta Strachocka" initials="MS [95]" lastIdx="1" clrIdx="94">
    <p:extLst/>
  </p:cmAuthor>
  <p:cmAuthor id="96" name="Marta Strachocka" initials="MS [96]" lastIdx="1" clrIdx="95">
    <p:extLst/>
  </p:cmAuthor>
  <p:cmAuthor id="97" name="Marta Strachocka" initials="MS [97]" lastIdx="1" clrIdx="96">
    <p:extLst/>
  </p:cmAuthor>
  <p:cmAuthor id="98" name="Marta Strachocka" initials="MS [98]" lastIdx="1" clrIdx="97">
    <p:extLst/>
  </p:cmAuthor>
  <p:cmAuthor id="99" name="Marta Strachocka" initials="MS [99]" lastIdx="1" clrIdx="98">
    <p:extLst/>
  </p:cmAuthor>
  <p:cmAuthor id="100" name="Marta Strachocka" initials="MS [100]" lastIdx="1" clrIdx="99">
    <p:extLst/>
  </p:cmAuthor>
  <p:cmAuthor id="101" name="Marta Strachocka" initials="MS [101]" lastIdx="1" clrIdx="100">
    <p:extLst/>
  </p:cmAuthor>
  <p:cmAuthor id="102" name="Improve Presentation" initials="Imprv" lastIdx="45" clrIdx="101">
    <p:extLst>
      <p:ext uri="{19B8F6BF-5375-455C-9EA6-DF929625EA0E}">
        <p15:presenceInfo xmlns:p15="http://schemas.microsoft.com/office/powerpoint/2012/main" userId="Improve Presentati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4B9"/>
    <a:srgbClr val="F09429"/>
    <a:srgbClr val="068DEC"/>
    <a:srgbClr val="808080"/>
    <a:srgbClr val="FFFFFF"/>
    <a:srgbClr val="000000"/>
    <a:srgbClr val="E5E5E5"/>
    <a:srgbClr val="F8F8F8"/>
    <a:srgbClr val="3A407A"/>
    <a:srgbClr val="FE9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aj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9050" cmpd="sng">
              <a:solidFill>
                <a:schemeClr val="dk1">
                  <a:alpha val="20000"/>
                </a:schemeClr>
              </a:solidFill>
              <a:prstDash val="dash"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1V>
      <a:tcStyle>
        <a:tcBdr/>
        <a:fill>
          <a:noFill/>
        </a:fill>
      </a:tcStyle>
    </a:band1V>
    <a:lastCol>
      <a:tcTxStyle>
        <a:fontRef idx="minor">
          <a:scrgbClr r="0" g="0" b="0"/>
        </a:fontRef>
        <a:schemeClr val="dk1"/>
      </a:tcTxStyle>
      <a:tcStyle>
        <a:tcBdr/>
        <a:fill>
          <a:noFill/>
        </a:fill>
      </a:tcStyle>
    </a:lastCol>
    <a:firstCol>
      <a:tcTxStyle>
        <a:fontRef idx="minor">
          <a:scrgbClr r="0" g="0" b="0"/>
        </a:fontRef>
        <a:schemeClr val="dk1"/>
      </a:tcTxStyle>
      <a:tcStyle>
        <a:tcBdr/>
        <a:fill>
          <a:noFill/>
        </a:fill>
      </a:tcStyle>
    </a:firstCol>
    <a:lastRow>
      <a:tcTxStyle b="on">
        <a:fontRef idx="major">
          <a:scrgbClr r="0" g="0" b="0"/>
        </a:fontRef>
        <a:schemeClr val="accent1"/>
      </a:tcTxStyle>
      <a:tcStyle>
        <a:tcBdr>
          <a:top>
            <a:ln w="28575" cmpd="sng">
              <a:solidFill>
                <a:schemeClr val="dk1"/>
              </a:solidFill>
            </a:ln>
          </a:top>
        </a:tcBdr>
        <a:fill>
          <a:noFill/>
        </a:fill>
      </a:tcStyle>
    </a:lastRow>
    <a:seCell>
      <a:tcTxStyle b="on">
        <a:fontRef idx="major">
          <a:scrgbClr r="0" g="0" b="0"/>
        </a:fontRef>
        <a:schemeClr val="dk1"/>
      </a:tcTxStyle>
      <a:tcStyle>
        <a:tcBdr/>
      </a:tcStyle>
    </a:seCell>
    <a:swCell>
      <a:tcTxStyle b="on">
        <a:fontRef idx="major">
          <a:scrgbClr r="0" g="0" b="0"/>
        </a:fontRef>
        <a:schemeClr val="dk1"/>
      </a:tcTxStyle>
      <a:tcStyle>
        <a:tcBdr/>
      </a:tcStyle>
    </a:swCell>
    <a:firstRow>
      <a:tcTxStyle b="on">
        <a:fontRef idx="major">
          <a:scrgbClr r="0" g="0" b="0"/>
        </a:fontRef>
        <a:schemeClr val="accent1"/>
      </a:tcTxStyle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5" autoAdjust="0"/>
    <p:restoredTop sz="81358" autoAdjust="0"/>
  </p:normalViewPr>
  <p:slideViewPr>
    <p:cSldViewPr snapToGrid="0" showGuides="1">
      <p:cViewPr varScale="1">
        <p:scale>
          <a:sx n="52" d="100"/>
          <a:sy n="52" d="100"/>
        </p:scale>
        <p:origin x="1848" y="224"/>
      </p:cViewPr>
      <p:guideLst>
        <p:guide orient="horz" pos="4252"/>
        <p:guide pos="7703"/>
      </p:guideLst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22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Arial" panose="020B0604020202020204" pitchFamily="34" charset="0"/>
            </a:endParaRPr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D35BE-E149-44E3-8631-42D4B54207B3}" type="datetimeFigureOut">
              <a:rPr lang="pl-PL" smtClean="0">
                <a:latin typeface="Arial" panose="020B0604020202020204" pitchFamily="34" charset="0"/>
              </a:rPr>
              <a:t>05.04.2018</a:t>
            </a:fld>
            <a:endParaRPr lang="pl-PL" dirty="0">
              <a:latin typeface="Arial" panose="020B0604020202020204" pitchFamily="34" charset="0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Arial" panose="020B0604020202020204" pitchFamily="34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23449-EECE-466B-9C08-E9DCF4F7887E}" type="slidenum">
              <a:rPr lang="pl-PL" smtClean="0">
                <a:latin typeface="Arial" panose="020B0604020202020204" pitchFamily="34" charset="0"/>
              </a:rPr>
              <a:t>‹#›</a:t>
            </a:fld>
            <a:endParaRPr lang="pl-PL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5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2A49511-3997-4EDE-8622-AC2374502CA6}" type="datetimeFigureOut">
              <a:rPr lang="en-US" smtClean="0"/>
              <a:pPr/>
              <a:t>4/5/18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F3D57C-B218-4DAC-9BE0-23BF8380B4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4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3D57C-B218-4DAC-9BE0-23BF8380B47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5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3D57C-B218-4DAC-9BE0-23BF8380B47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98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3D57C-B218-4DAC-9BE0-23BF8380B47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2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3D57C-B218-4DAC-9BE0-23BF8380B47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0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64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706862" y="5948328"/>
            <a:ext cx="8970279" cy="1865076"/>
          </a:xfrm>
          <a:prstGeom prst="roundRect">
            <a:avLst>
              <a:gd name="adj" fmla="val 5979"/>
            </a:avLst>
          </a:prstGeom>
          <a:solidFill>
            <a:schemeClr val="bg2">
              <a:alpha val="8000"/>
            </a:schemeClr>
          </a:solidFill>
          <a:ln>
            <a:solidFill>
              <a:schemeClr val="tx1">
                <a:alpha val="20000"/>
              </a:schemeClr>
            </a:solidFill>
          </a:ln>
        </p:spPr>
        <p:txBody>
          <a:bodyPr lIns="1008000" tIns="504000" rIns="1008000" bIns="468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5656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694690" y="5208494"/>
            <a:ext cx="8937146" cy="1790263"/>
          </a:xfrm>
          <a:prstGeom prst="roundRect">
            <a:avLst>
              <a:gd name="adj" fmla="val 5979"/>
            </a:avLst>
          </a:prstGeom>
          <a:solidFill>
            <a:schemeClr val="bg2">
              <a:alpha val="13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432000" tIns="468000" rIns="432000" bIns="432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MINTZ AUTOMOTIVE</a:t>
            </a:r>
          </a:p>
        </p:txBody>
      </p:sp>
    </p:spTree>
    <p:extLst>
      <p:ext uri="{BB962C8B-B14F-4D97-AF65-F5344CB8AC3E}">
        <p14:creationId xmlns:p14="http://schemas.microsoft.com/office/powerpoint/2010/main" val="1685282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13012615"/>
            <a:ext cx="24384000" cy="703385"/>
          </a:xfrm>
          <a:prstGeom prst="rect">
            <a:avLst/>
          </a:prstGeom>
          <a:solidFill>
            <a:srgbClr val="000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2461101" cy="95382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036818" y="3973842"/>
            <a:ext cx="6310364" cy="1416818"/>
          </a:xfrm>
          <a:prstGeom prst="roundRect">
            <a:avLst>
              <a:gd name="adj" fmla="val 7255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pc="-40" dirty="0">
                <a:latin typeface="+mj-lt"/>
              </a:rPr>
              <a:t>EXECUTIVE SUMMARY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036818" y="5624791"/>
            <a:ext cx="6310364" cy="1416818"/>
          </a:xfrm>
          <a:prstGeom prst="roundRect">
            <a:avLst>
              <a:gd name="adj" fmla="val 8600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COMPANY ANALYSIS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036818" y="7275740"/>
            <a:ext cx="6310364" cy="1416818"/>
          </a:xfrm>
          <a:prstGeom prst="roundRect">
            <a:avLst>
              <a:gd name="adj" fmla="val 9272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PROBLEM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36818" y="8926689"/>
            <a:ext cx="6310364" cy="1416818"/>
          </a:xfrm>
          <a:prstGeom prst="roundRect">
            <a:avLst>
              <a:gd name="adj" fmla="val 8600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DATA ANALYSIS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036818" y="10577638"/>
            <a:ext cx="6310364" cy="1416818"/>
          </a:xfrm>
          <a:prstGeom prst="roundRect">
            <a:avLst>
              <a:gd name="adj" fmla="val 7255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3741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Analysi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noFill/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2953928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Analys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12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3104998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Analysi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8000"/>
            </a:schemeClr>
          </a:solidFill>
          <a:ln>
            <a:solidFill>
              <a:schemeClr val="tx1">
                <a:alpha val="1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 dirty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116025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p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9086496" cy="953828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 noProof="0"/>
              <a:t>COMPANY ANALYSIS: expert opinions</a:t>
            </a:r>
          </a:p>
        </p:txBody>
      </p:sp>
      <p:sp>
        <p:nvSpPr>
          <p:cNvPr id="10" name="Symbol zastępczy obrazu 2"/>
          <p:cNvSpPr>
            <a:spLocks noGrp="1"/>
          </p:cNvSpPr>
          <p:nvPr>
            <p:ph type="pic" sz="quarter" idx="17"/>
          </p:nvPr>
        </p:nvSpPr>
        <p:spPr>
          <a:xfrm>
            <a:off x="30521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sz="quarter" idx="18"/>
          </p:nvPr>
        </p:nvSpPr>
        <p:spPr>
          <a:xfrm>
            <a:off x="103119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/>
          <p:cNvSpPr>
            <a:spLocks noGrp="1"/>
          </p:cNvSpPr>
          <p:nvPr>
            <p:ph type="pic" sz="quarter" idx="19"/>
          </p:nvPr>
        </p:nvSpPr>
        <p:spPr>
          <a:xfrm>
            <a:off x="17516319" y="353628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3789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706862" y="5948328"/>
            <a:ext cx="8970279" cy="1865076"/>
          </a:xfrm>
          <a:prstGeom prst="roundRect">
            <a:avLst>
              <a:gd name="adj" fmla="val 5979"/>
            </a:avLst>
          </a:prstGeom>
          <a:solidFill>
            <a:schemeClr val="bg2">
              <a:alpha val="8000"/>
            </a:schemeClr>
          </a:solidFill>
          <a:ln>
            <a:solidFill>
              <a:schemeClr val="tx1">
                <a:alpha val="20000"/>
              </a:schemeClr>
            </a:solidFill>
          </a:ln>
        </p:spPr>
        <p:txBody>
          <a:bodyPr lIns="1008000" tIns="504000" rIns="1008000" bIns="468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27970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980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94690" y="5208494"/>
            <a:ext cx="9167978" cy="1790263"/>
          </a:xfrm>
          <a:prstGeom prst="roundRect">
            <a:avLst>
              <a:gd name="adj" fmla="val 5979"/>
            </a:avLst>
          </a:prstGeom>
          <a:solidFill>
            <a:schemeClr val="bg2">
              <a:alpha val="12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432000" tIns="468000" rIns="432000" bIns="432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MINTZ AUTOMOTIVE</a:t>
            </a:r>
          </a:p>
        </p:txBody>
      </p:sp>
    </p:spTree>
    <p:extLst>
      <p:ext uri="{BB962C8B-B14F-4D97-AF65-F5344CB8AC3E}">
        <p14:creationId xmlns:p14="http://schemas.microsoft.com/office/powerpoint/2010/main" val="197011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694690" y="5208494"/>
            <a:ext cx="8937146" cy="1790263"/>
          </a:xfrm>
          <a:prstGeom prst="roundRect">
            <a:avLst>
              <a:gd name="adj" fmla="val 5979"/>
            </a:avLst>
          </a:prstGeom>
          <a:solidFill>
            <a:schemeClr val="bg2">
              <a:alpha val="13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432000" tIns="468000" rIns="432000" bIns="432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MINTZ AUTOMOTIVE</a:t>
            </a:r>
          </a:p>
        </p:txBody>
      </p:sp>
    </p:spTree>
    <p:extLst>
      <p:ext uri="{BB962C8B-B14F-4D97-AF65-F5344CB8AC3E}">
        <p14:creationId xmlns:p14="http://schemas.microsoft.com/office/powerpoint/2010/main" val="537190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2461101" cy="953828"/>
          </a:xfr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AGENDA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036818" y="3973842"/>
            <a:ext cx="6310364" cy="1416818"/>
          </a:xfrm>
          <a:prstGeom prst="roundRect">
            <a:avLst>
              <a:gd name="adj" fmla="val 7255"/>
            </a:avLst>
          </a:prstGeom>
          <a:solidFill>
            <a:srgbClr val="F8F8F8"/>
          </a:solidFill>
          <a:ln w="25400">
            <a:solidFill>
              <a:srgbClr val="E5E5E5">
                <a:alpha val="50000"/>
              </a:srgb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pc="-40" dirty="0">
                <a:latin typeface="+mj-lt"/>
              </a:rPr>
              <a:t>EXECUTIVE SUMMARY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036818" y="5624791"/>
            <a:ext cx="6310364" cy="1416818"/>
          </a:xfrm>
          <a:prstGeom prst="roundRect">
            <a:avLst>
              <a:gd name="adj" fmla="val 6807"/>
            </a:avLst>
          </a:prstGeom>
          <a:solidFill>
            <a:srgbClr val="F8F8F8"/>
          </a:solidFill>
          <a:ln w="25400">
            <a:solidFill>
              <a:srgbClr val="E5E5E5">
                <a:alpha val="50000"/>
              </a:srgb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COMPANY ANALYSIS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036818" y="7275740"/>
            <a:ext cx="6310364" cy="1416818"/>
          </a:xfrm>
          <a:prstGeom prst="roundRect">
            <a:avLst>
              <a:gd name="adj" fmla="val 7255"/>
            </a:avLst>
          </a:prstGeom>
          <a:solidFill>
            <a:srgbClr val="F8F8F8"/>
          </a:solidFill>
          <a:ln w="25400">
            <a:solidFill>
              <a:srgbClr val="E5E5E5">
                <a:alpha val="50000"/>
              </a:srgb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PROBLEM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36818" y="8926689"/>
            <a:ext cx="6310364" cy="1416818"/>
          </a:xfrm>
          <a:prstGeom prst="roundRect">
            <a:avLst>
              <a:gd name="adj" fmla="val 8151"/>
            </a:avLst>
          </a:prstGeom>
          <a:solidFill>
            <a:srgbClr val="F8F8F8"/>
          </a:solidFill>
          <a:ln w="25400">
            <a:solidFill>
              <a:srgbClr val="E5E5E5">
                <a:alpha val="50000"/>
              </a:srgb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DATA ANALYSIS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036818" y="10577638"/>
            <a:ext cx="6310364" cy="1416818"/>
          </a:xfrm>
          <a:prstGeom prst="roundRect">
            <a:avLst>
              <a:gd name="adj" fmla="val 6807"/>
            </a:avLst>
          </a:prstGeom>
          <a:solidFill>
            <a:srgbClr val="F8F8F8"/>
          </a:solidFill>
          <a:ln w="25400">
            <a:solidFill>
              <a:srgbClr val="E5E5E5">
                <a:alpha val="50000"/>
              </a:srgb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36735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chemeClr val="bg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5629367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275993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noFill/>
          <a:ln>
            <a:solidFill>
              <a:schemeClr val="tx1"/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672874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rgbClr val="F8F8F8"/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 dirty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2272320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rgbClr val="F8F8F8"/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1709297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8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chemeClr val="bg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4127712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69933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chemeClr val="bg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ymbol zastępczy obrazu 2"/>
          <p:cNvSpPr>
            <a:spLocks noGrp="1"/>
          </p:cNvSpPr>
          <p:nvPr>
            <p:ph type="pic" sz="quarter" idx="17"/>
          </p:nvPr>
        </p:nvSpPr>
        <p:spPr>
          <a:xfrm>
            <a:off x="30521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9086496" cy="953828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 noProof="0"/>
              <a:t>COMPANY ANALYSIS: expert opinions</a:t>
            </a:r>
          </a:p>
        </p:txBody>
      </p:sp>
      <p:sp>
        <p:nvSpPr>
          <p:cNvPr id="10" name="Symbol zastępczy obrazu 2"/>
          <p:cNvSpPr>
            <a:spLocks noGrp="1"/>
          </p:cNvSpPr>
          <p:nvPr>
            <p:ph type="pic" sz="quarter" idx="18"/>
          </p:nvPr>
        </p:nvSpPr>
        <p:spPr>
          <a:xfrm>
            <a:off x="103119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sz="quarter" idx="19"/>
          </p:nvPr>
        </p:nvSpPr>
        <p:spPr>
          <a:xfrm>
            <a:off x="17516319" y="353628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5553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706869" y="5948328"/>
            <a:ext cx="8970279" cy="1865076"/>
          </a:xfrm>
          <a:prstGeom prst="roundRect">
            <a:avLst>
              <a:gd name="adj" fmla="val 5979"/>
            </a:avLst>
          </a:prstGeom>
          <a:solidFill>
            <a:schemeClr val="bg2">
              <a:alpha val="12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1008000" tIns="504000" rIns="1008000" bIns="468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53348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8204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694690" y="5208494"/>
            <a:ext cx="8937146" cy="1790263"/>
          </a:xfrm>
          <a:prstGeom prst="roundRect">
            <a:avLst>
              <a:gd name="adj" fmla="val 5979"/>
            </a:avLst>
          </a:prstGeom>
          <a:solidFill>
            <a:schemeClr val="bg2">
              <a:alpha val="44000"/>
            </a:schemeClr>
          </a:solidFill>
          <a:ln>
            <a:solidFill>
              <a:schemeClr val="tx1">
                <a:alpha val="35000"/>
              </a:schemeClr>
            </a:solidFill>
          </a:ln>
        </p:spPr>
        <p:txBody>
          <a:bodyPr lIns="432000" tIns="468000" rIns="432000" bIns="432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MINTZ AUTOMOTIVE</a:t>
            </a:r>
          </a:p>
        </p:txBody>
      </p:sp>
    </p:spTree>
    <p:extLst>
      <p:ext uri="{BB962C8B-B14F-4D97-AF65-F5344CB8AC3E}">
        <p14:creationId xmlns:p14="http://schemas.microsoft.com/office/powerpoint/2010/main" val="4175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13012615"/>
            <a:ext cx="24384000" cy="703385"/>
          </a:xfrm>
          <a:prstGeom prst="rect">
            <a:avLst/>
          </a:prstGeom>
          <a:solidFill>
            <a:srgbClr val="000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2461101" cy="95382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036818" y="3973842"/>
            <a:ext cx="6310364" cy="1416818"/>
          </a:xfrm>
          <a:prstGeom prst="roundRect">
            <a:avLst>
              <a:gd name="adj" fmla="val 7255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pc="-40" dirty="0">
                <a:latin typeface="+mj-lt"/>
              </a:rPr>
              <a:t>EXECUTIVE SUMMARY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036818" y="5624791"/>
            <a:ext cx="6310364" cy="1416818"/>
          </a:xfrm>
          <a:prstGeom prst="roundRect">
            <a:avLst>
              <a:gd name="adj" fmla="val 8600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COMPANY ANALYSIS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036818" y="7275740"/>
            <a:ext cx="6310364" cy="1416818"/>
          </a:xfrm>
          <a:prstGeom prst="roundRect">
            <a:avLst>
              <a:gd name="adj" fmla="val 9272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PROBLEM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36818" y="8926689"/>
            <a:ext cx="6310364" cy="1416818"/>
          </a:xfrm>
          <a:prstGeom prst="roundRect">
            <a:avLst>
              <a:gd name="adj" fmla="val 8600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DATA ANALYSIS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036818" y="10577638"/>
            <a:ext cx="6310364" cy="1416818"/>
          </a:xfrm>
          <a:prstGeom prst="roundRect">
            <a:avLst>
              <a:gd name="adj" fmla="val 7255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5478466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13012615"/>
            <a:ext cx="24384000" cy="703385"/>
          </a:xfrm>
          <a:prstGeom prst="rect">
            <a:avLst/>
          </a:prstGeom>
          <a:solidFill>
            <a:srgbClr val="000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2461101" cy="95382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036818" y="3973842"/>
            <a:ext cx="6310364" cy="1416818"/>
          </a:xfrm>
          <a:prstGeom prst="roundRect">
            <a:avLst>
              <a:gd name="adj" fmla="val 8600"/>
            </a:avLst>
          </a:prstGeom>
          <a:solidFill>
            <a:schemeClr val="bg2">
              <a:alpha val="29000"/>
            </a:schemeClr>
          </a:solidFill>
          <a:ln w="25400">
            <a:solidFill>
              <a:schemeClr val="tx1">
                <a:alpha val="3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pc="-40" dirty="0">
                <a:latin typeface="+mj-lt"/>
              </a:rPr>
              <a:t>EXECUTIVE SUMMARY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036818" y="5624791"/>
            <a:ext cx="6310364" cy="1416818"/>
          </a:xfrm>
          <a:prstGeom prst="roundRect">
            <a:avLst>
              <a:gd name="adj" fmla="val 6583"/>
            </a:avLst>
          </a:prstGeom>
          <a:solidFill>
            <a:schemeClr val="bg2">
              <a:alpha val="29000"/>
            </a:schemeClr>
          </a:solidFill>
          <a:ln w="25400">
            <a:solidFill>
              <a:schemeClr val="tx1">
                <a:alpha val="3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COMPANY ANALYSIS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036818" y="7275740"/>
            <a:ext cx="6310364" cy="1416818"/>
          </a:xfrm>
          <a:prstGeom prst="roundRect">
            <a:avLst>
              <a:gd name="adj" fmla="val 7255"/>
            </a:avLst>
          </a:prstGeom>
          <a:solidFill>
            <a:schemeClr val="bg2">
              <a:alpha val="29000"/>
            </a:schemeClr>
          </a:solidFill>
          <a:ln w="25400">
            <a:solidFill>
              <a:schemeClr val="tx1">
                <a:alpha val="3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PROBLEM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36818" y="8926689"/>
            <a:ext cx="6310364" cy="1416818"/>
          </a:xfrm>
          <a:prstGeom prst="roundRect">
            <a:avLst>
              <a:gd name="adj" fmla="val 6583"/>
            </a:avLst>
          </a:prstGeom>
          <a:solidFill>
            <a:schemeClr val="bg2">
              <a:alpha val="29000"/>
            </a:schemeClr>
          </a:solidFill>
          <a:ln w="25400">
            <a:solidFill>
              <a:schemeClr val="tx1">
                <a:alpha val="3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DATA ANALYSIS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036818" y="10577638"/>
            <a:ext cx="6310364" cy="1416818"/>
          </a:xfrm>
          <a:prstGeom prst="roundRect">
            <a:avLst>
              <a:gd name="adj" fmla="val 7927"/>
            </a:avLst>
          </a:prstGeom>
          <a:solidFill>
            <a:schemeClr val="bg2">
              <a:alpha val="29000"/>
            </a:schemeClr>
          </a:solidFill>
          <a:ln w="25400">
            <a:solidFill>
              <a:schemeClr val="tx1">
                <a:alpha val="3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866448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5629367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54314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noFill/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1676095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27000"/>
            </a:schemeClr>
          </a:solidFill>
          <a:ln>
            <a:solidFill>
              <a:srgbClr val="FFFFFF">
                <a:alpha val="5000"/>
              </a:srgb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1215364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400" y="6179301"/>
            <a:ext cx="695520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30000"/>
            </a:schemeClr>
          </a:solidFill>
          <a:ln>
            <a:solidFill>
              <a:schemeClr val="tx1"/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 dirty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28530257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8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4127712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9529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9086496" cy="953828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 noProof="0"/>
              <a:t>COMPANY ANALYSIS: expert opinions</a:t>
            </a:r>
          </a:p>
        </p:txBody>
      </p:sp>
      <p:sp>
        <p:nvSpPr>
          <p:cNvPr id="10" name="Symbol zastępczy obrazu 2"/>
          <p:cNvSpPr>
            <a:spLocks noGrp="1"/>
          </p:cNvSpPr>
          <p:nvPr>
            <p:ph type="pic" sz="quarter" idx="17"/>
          </p:nvPr>
        </p:nvSpPr>
        <p:spPr>
          <a:xfrm>
            <a:off x="30521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sz="quarter" idx="18"/>
          </p:nvPr>
        </p:nvSpPr>
        <p:spPr>
          <a:xfrm>
            <a:off x="103119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/>
          <p:cNvSpPr>
            <a:spLocks noGrp="1"/>
          </p:cNvSpPr>
          <p:nvPr>
            <p:ph type="pic" sz="quarter" idx="19"/>
          </p:nvPr>
        </p:nvSpPr>
        <p:spPr>
          <a:xfrm>
            <a:off x="17516319" y="353628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0689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706862" y="5948328"/>
            <a:ext cx="8970279" cy="1865076"/>
          </a:xfrm>
          <a:prstGeom prst="roundRect">
            <a:avLst>
              <a:gd name="adj" fmla="val 5979"/>
            </a:avLst>
          </a:prstGeom>
          <a:solidFill>
            <a:schemeClr val="bg2">
              <a:alpha val="28000"/>
            </a:schemeClr>
          </a:solidFill>
          <a:ln>
            <a:solidFill>
              <a:srgbClr val="FFFFFF">
                <a:alpha val="35000"/>
              </a:srgbClr>
            </a:solidFill>
          </a:ln>
        </p:spPr>
        <p:txBody>
          <a:bodyPr lIns="1008000" tIns="504000" rIns="1008000" bIns="468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659998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841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694690" y="5208494"/>
            <a:ext cx="8937146" cy="1790263"/>
          </a:xfrm>
          <a:prstGeom prst="roundRect">
            <a:avLst>
              <a:gd name="adj" fmla="val 5979"/>
            </a:avLst>
          </a:prstGeom>
          <a:solidFill>
            <a:schemeClr val="bg2">
              <a:alpha val="13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432000" tIns="468000" rIns="432000" bIns="432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MINTZ AUTOMOTIVE</a:t>
            </a:r>
          </a:p>
        </p:txBody>
      </p:sp>
    </p:spTree>
    <p:extLst>
      <p:ext uri="{BB962C8B-B14F-4D97-AF65-F5344CB8AC3E}">
        <p14:creationId xmlns:p14="http://schemas.microsoft.com/office/powerpoint/2010/main" val="277962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5629367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115705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13012615"/>
            <a:ext cx="24384000" cy="703385"/>
          </a:xfrm>
          <a:prstGeom prst="rect">
            <a:avLst/>
          </a:prstGeom>
          <a:solidFill>
            <a:srgbClr val="000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2461101" cy="95382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036818" y="3973842"/>
            <a:ext cx="6310364" cy="1416818"/>
          </a:xfrm>
          <a:prstGeom prst="roundRect">
            <a:avLst>
              <a:gd name="adj" fmla="val 6583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pc="-40" dirty="0">
                <a:latin typeface="+mj-lt"/>
              </a:rPr>
              <a:t>EXECUTIVE SUMMARY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036818" y="5624791"/>
            <a:ext cx="6310364" cy="1416818"/>
          </a:xfrm>
          <a:prstGeom prst="roundRect">
            <a:avLst>
              <a:gd name="adj" fmla="val 6583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COMPANY ANALYSIS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036818" y="7275740"/>
            <a:ext cx="6310364" cy="1416818"/>
          </a:xfrm>
          <a:prstGeom prst="roundRect">
            <a:avLst>
              <a:gd name="adj" fmla="val 7927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PROBLEM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36818" y="8926689"/>
            <a:ext cx="6310364" cy="1416818"/>
          </a:xfrm>
          <a:prstGeom prst="roundRect">
            <a:avLst>
              <a:gd name="adj" fmla="val 7255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DATA ANALYSIS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036818" y="10577638"/>
            <a:ext cx="6310364" cy="1416818"/>
          </a:xfrm>
          <a:prstGeom prst="roundRect">
            <a:avLst>
              <a:gd name="adj" fmla="val 6583"/>
            </a:avLst>
          </a:prstGeom>
          <a:solidFill>
            <a:schemeClr val="bg2">
              <a:alpha val="12000"/>
            </a:schemeClr>
          </a:solidFill>
          <a:ln w="25400">
            <a:solidFill>
              <a:schemeClr val="tx1">
                <a:alpha val="5000"/>
              </a:schemeClr>
            </a:solidFill>
          </a:ln>
        </p:spPr>
        <p:txBody>
          <a:bodyPr wrap="square" rtlCol="0" anchor="ctr" anchorCtr="1">
            <a:no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spc="-4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algn="ctr"/>
            <a:r>
              <a:rPr lang="en-US" spc="-40" dirty="0">
                <a:latin typeface="+mj-lt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91422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5629367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39737192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noFill/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28801005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rgbClr val="000000">
              <a:alpha val="9000"/>
            </a:srgb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 dirty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39755672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8000"/>
            </a:schemeClr>
          </a:solidFill>
          <a:ln>
            <a:solidFill>
              <a:schemeClr val="tx1">
                <a:alpha val="20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42851601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4127712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44462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9086496" cy="953828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 noProof="0"/>
              <a:t>COMPANY ANALYSIS: expert opinions</a:t>
            </a:r>
          </a:p>
        </p:txBody>
      </p:sp>
      <p:sp>
        <p:nvSpPr>
          <p:cNvPr id="10" name="Symbol zastępczy obrazu 2"/>
          <p:cNvSpPr>
            <a:spLocks noGrp="1"/>
          </p:cNvSpPr>
          <p:nvPr>
            <p:ph type="pic" sz="quarter" idx="17"/>
          </p:nvPr>
        </p:nvSpPr>
        <p:spPr>
          <a:xfrm>
            <a:off x="30521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sz="quarter" idx="18"/>
          </p:nvPr>
        </p:nvSpPr>
        <p:spPr>
          <a:xfrm>
            <a:off x="103119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/>
          <p:cNvSpPr>
            <a:spLocks noGrp="1"/>
          </p:cNvSpPr>
          <p:nvPr>
            <p:ph type="pic" sz="quarter" idx="19"/>
          </p:nvPr>
        </p:nvSpPr>
        <p:spPr>
          <a:xfrm>
            <a:off x="17516319" y="353628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89737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706862" y="5948328"/>
            <a:ext cx="8970279" cy="1865076"/>
          </a:xfrm>
          <a:prstGeom prst="roundRect">
            <a:avLst>
              <a:gd name="adj" fmla="val 5979"/>
            </a:avLst>
          </a:prstGeom>
          <a:solidFill>
            <a:schemeClr val="bg2">
              <a:alpha val="8000"/>
            </a:schemeClr>
          </a:solidFill>
          <a:ln>
            <a:solidFill>
              <a:schemeClr val="tx1">
                <a:alpha val="20000"/>
              </a:schemeClr>
            </a:solidFill>
          </a:ln>
        </p:spPr>
        <p:txBody>
          <a:bodyPr lIns="1008000" tIns="504000" rIns="1008000" bIns="468000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9722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noFill/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345684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12000"/>
            </a:schemeClr>
          </a:solidFill>
          <a:ln>
            <a:solidFill>
              <a:schemeClr val="tx1">
                <a:alpha val="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304392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nalysi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14935" y="6179301"/>
            <a:ext cx="6954130" cy="1357398"/>
          </a:xfrm>
          <a:prstGeom prst="roundRect">
            <a:avLst>
              <a:gd name="adj" fmla="val 5979"/>
            </a:avLst>
          </a:prstGeom>
          <a:solidFill>
            <a:schemeClr val="bg2">
              <a:alpha val="8000"/>
            </a:schemeClr>
          </a:solidFill>
          <a:ln>
            <a:solidFill>
              <a:schemeClr val="tx1">
                <a:alpha val="15000"/>
              </a:schemeClr>
            </a:solidFill>
          </a:ln>
        </p:spPr>
        <p:txBody>
          <a:bodyPr lIns="324000" tIns="324000" rIns="324000" bIns="324000"/>
          <a:lstStyle>
            <a:lvl1pPr algn="ctr">
              <a:defRPr sz="4800"/>
            </a:lvl1pPr>
          </a:lstStyle>
          <a:p>
            <a:pPr lvl="0"/>
            <a:r>
              <a:rPr lang="en-US" noProof="0" dirty="0"/>
              <a:t>COMPANY ANALYSIS</a:t>
            </a:r>
          </a:p>
        </p:txBody>
      </p:sp>
    </p:spTree>
    <p:extLst>
      <p:ext uri="{BB962C8B-B14F-4D97-AF65-F5344CB8AC3E}">
        <p14:creationId xmlns:p14="http://schemas.microsoft.com/office/powerpoint/2010/main" val="142115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4127712" cy="9538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2881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24384000" cy="263313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82000" y="880289"/>
            <a:ext cx="9086496" cy="953828"/>
          </a:xfrm>
        </p:spPr>
        <p:txBody>
          <a:bodyPr/>
          <a:lstStyle>
            <a:lvl1pPr>
              <a:defRPr cap="none" baseline="0"/>
            </a:lvl1pPr>
          </a:lstStyle>
          <a:p>
            <a:pPr lvl="0"/>
            <a:r>
              <a:rPr lang="en-US" noProof="0"/>
              <a:t>COMPANY ANALYSIS: expert opinions</a:t>
            </a:r>
          </a:p>
        </p:txBody>
      </p:sp>
      <p:sp>
        <p:nvSpPr>
          <p:cNvPr id="10" name="Symbol zastępczy obrazu 2"/>
          <p:cNvSpPr>
            <a:spLocks noGrp="1"/>
          </p:cNvSpPr>
          <p:nvPr>
            <p:ph type="pic" sz="quarter" idx="17"/>
          </p:nvPr>
        </p:nvSpPr>
        <p:spPr>
          <a:xfrm>
            <a:off x="30521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sz="quarter" idx="18"/>
          </p:nvPr>
        </p:nvSpPr>
        <p:spPr>
          <a:xfrm>
            <a:off x="10311920" y="351342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/>
          <p:cNvSpPr>
            <a:spLocks noGrp="1"/>
          </p:cNvSpPr>
          <p:nvPr>
            <p:ph type="pic" sz="quarter" idx="19"/>
          </p:nvPr>
        </p:nvSpPr>
        <p:spPr>
          <a:xfrm>
            <a:off x="17516319" y="3536282"/>
            <a:ext cx="3760159" cy="3778918"/>
          </a:xfrm>
          <a:prstGeom prst="roundRect">
            <a:avLst>
              <a:gd name="adj" fmla="val 2642"/>
            </a:avLst>
          </a:prstGeom>
          <a:ln w="25400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360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8.jp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2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000" y="880289"/>
            <a:ext cx="3754631" cy="95382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none" lIns="216000" tIns="180000" rIns="216000" bIns="180000" rtlCol="0" anchor="ctr">
            <a:spAutoFit/>
          </a:bodyPr>
          <a:lstStyle/>
          <a:p>
            <a:r>
              <a:rPr lang="en-US" noProof="0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216860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41" r:id="rId5"/>
    <p:sldLayoutId id="2147484042" r:id="rId6"/>
    <p:sldLayoutId id="2147484043" r:id="rId7"/>
    <p:sldLayoutId id="2147484017" r:id="rId8"/>
    <p:sldLayoutId id="2147484054" r:id="rId9"/>
    <p:sldLayoutId id="2147484019" r:id="rId10"/>
    <p:sldLayoutId id="2147484111" r:id="rId11"/>
    <p:sldLayoutId id="2147484112" r:id="rId12"/>
    <p:sldLayoutId id="2147484114" r:id="rId13"/>
    <p:sldLayoutId id="2147484115" r:id="rId14"/>
    <p:sldLayoutId id="2147484116" r:id="rId15"/>
    <p:sldLayoutId id="2147484118" r:id="rId16"/>
    <p:sldLayoutId id="2147484119" r:id="rId17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2000" y="880289"/>
            <a:ext cx="3754631" cy="95382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none" lIns="216000" tIns="180000" rIns="216000" bIns="180000" rtlCol="0" anchor="ctr">
            <a:spAutoFit/>
          </a:bodyPr>
          <a:lstStyle/>
          <a:p>
            <a:r>
              <a:rPr lang="en-US" noProof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304716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4038" r:id="rId5"/>
    <p:sldLayoutId id="2147484039" r:id="rId6"/>
    <p:sldLayoutId id="2147484040" r:id="rId7"/>
    <p:sldLayoutId id="2147484001" r:id="rId8"/>
    <p:sldLayoutId id="2147484033" r:id="rId9"/>
    <p:sldLayoutId id="2147484003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82000" y="880289"/>
            <a:ext cx="3754631" cy="95382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none" lIns="216000" tIns="180000" rIns="216000" bIns="180000" rtlCol="0" anchor="ctr">
            <a:spAutoFit/>
          </a:bodyPr>
          <a:lstStyle/>
          <a:p>
            <a:r>
              <a:rPr lang="en-US" noProof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01523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000" y="880289"/>
            <a:ext cx="3754631" cy="95382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none" lIns="216000" tIns="180000" rIns="216000" bIns="180000" rtlCol="0" anchor="ctr">
            <a:spAutoFit/>
          </a:bodyPr>
          <a:lstStyle/>
          <a:p>
            <a:r>
              <a:rPr lang="en-US" noProof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87445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6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drian_br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164" y="4774888"/>
            <a:ext cx="17383689" cy="2399923"/>
          </a:xfrm>
          <a:ln w="25400"/>
        </p:spPr>
        <p:txBody>
          <a:bodyPr/>
          <a:lstStyle/>
          <a:p>
            <a:r>
              <a:rPr lang="en-US" sz="10000" dirty="0">
                <a:latin typeface="Avenir Next" panose="020B0503020202020204" pitchFamily="34" charset="0"/>
              </a:rPr>
              <a:t>To the </a:t>
            </a:r>
            <a:r>
              <a:rPr lang="en-US" sz="10000" b="1" dirty="0">
                <a:solidFill>
                  <a:srgbClr val="00D4B9"/>
                </a:solidFill>
                <a:latin typeface="Avenir Next" panose="020B0503020202020204" pitchFamily="34" charset="0"/>
              </a:rPr>
              <a:t>Cosmos</a:t>
            </a:r>
            <a:r>
              <a:rPr lang="en-US" sz="10000" dirty="0">
                <a:latin typeface="Avenir Next" panose="020B0503020202020204" pitchFamily="34" charset="0"/>
              </a:rPr>
              <a:t> and </a:t>
            </a:r>
            <a:r>
              <a:rPr lang="en-US" sz="10000" b="1" dirty="0">
                <a:solidFill>
                  <a:srgbClr val="F09429"/>
                </a:solidFill>
                <a:latin typeface="Avenir Next" panose="020B0503020202020204" pitchFamily="34" charset="0"/>
              </a:rPr>
              <a:t>Beyond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943902" y="7455872"/>
            <a:ext cx="2355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>
                <a:latin typeface="Avenir Next" panose="020B0503020202020204" pitchFamily="34" charset="0"/>
              </a:rPr>
              <a:t>Adrian Brink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8987285" y="8272192"/>
            <a:ext cx="6409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-20" dirty="0">
                <a:latin typeface="Avenir Next" panose="020B0503020202020204" pitchFamily="34" charset="0"/>
              </a:rPr>
              <a:t>Decentralize Singapore, 2018-04-05</a:t>
            </a:r>
          </a:p>
        </p:txBody>
      </p:sp>
      <p:cxnSp>
        <p:nvCxnSpPr>
          <p:cNvPr id="8" name="Łącznik prosty 7"/>
          <p:cNvCxnSpPr/>
          <p:nvPr/>
        </p:nvCxnSpPr>
        <p:spPr>
          <a:xfrm>
            <a:off x="7703740" y="8051545"/>
            <a:ext cx="8976520" cy="0"/>
          </a:xfrm>
          <a:prstGeom prst="line">
            <a:avLst/>
          </a:prstGeom>
          <a:ln w="254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/>
          <p:cNvCxnSpPr/>
          <p:nvPr/>
        </p:nvCxnSpPr>
        <p:spPr>
          <a:xfrm>
            <a:off x="12197264" y="7442440"/>
            <a:ext cx="0" cy="450000"/>
          </a:xfrm>
          <a:prstGeom prst="line">
            <a:avLst/>
          </a:prstGeom>
          <a:ln w="19050" cap="flat">
            <a:solidFill>
              <a:srgbClr val="000000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31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6D4C8-A7D0-184B-AD1E-43F13E9BCAB8}"/>
              </a:ext>
            </a:extLst>
          </p:cNvPr>
          <p:cNvSpPr txBox="1">
            <a:spLocks/>
          </p:cNvSpPr>
          <p:nvPr/>
        </p:nvSpPr>
        <p:spPr>
          <a:xfrm>
            <a:off x="3500156" y="5658039"/>
            <a:ext cx="17383689" cy="2399923"/>
          </a:xfrm>
          <a:prstGeom prst="roundRect">
            <a:avLst>
              <a:gd name="adj" fmla="val 5979"/>
            </a:avLst>
          </a:prstGeom>
          <a:ln w="25400"/>
        </p:spPr>
        <p:txBody>
          <a:bodyPr anchor="ctr"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Avenir Next" panose="020B0503020202020204" pitchFamily="34" charset="0"/>
              </a:rPr>
              <a:t>But what if we could turn </a:t>
            </a:r>
            <a:r>
              <a:rPr lang="en-US" sz="6000" b="1" dirty="0" err="1">
                <a:solidFill>
                  <a:schemeClr val="accent4"/>
                </a:solidFill>
                <a:latin typeface="Avenir Next" panose="020B0503020202020204" pitchFamily="34" charset="0"/>
              </a:rPr>
              <a:t>siloed</a:t>
            </a:r>
            <a:r>
              <a:rPr lang="en-US" sz="6000" b="1" dirty="0">
                <a:solidFill>
                  <a:schemeClr val="accent4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chemeClr val="accent4"/>
                </a:solidFill>
                <a:latin typeface="Avenir Next" panose="020B0503020202020204" pitchFamily="34" charset="0"/>
              </a:rPr>
              <a:t>blockchains</a:t>
            </a:r>
            <a:r>
              <a:rPr lang="en-US" sz="6000" dirty="0">
                <a:solidFill>
                  <a:schemeClr val="accent4"/>
                </a:solidFill>
                <a:latin typeface="Avenir Next" panose="020B0503020202020204" pitchFamily="34" charset="0"/>
              </a:rPr>
              <a:t> </a:t>
            </a:r>
            <a:r>
              <a:rPr lang="en-US" sz="6000" dirty="0">
                <a:latin typeface="Avenir Next" panose="020B0503020202020204" pitchFamily="34" charset="0"/>
              </a:rPr>
              <a:t>into a </a:t>
            </a:r>
            <a:r>
              <a:rPr lang="en-US" sz="6000" b="1" dirty="0">
                <a:solidFill>
                  <a:srgbClr val="00D4B9"/>
                </a:solidFill>
                <a:latin typeface="Avenir Next" panose="020B0503020202020204" pitchFamily="34" charset="0"/>
              </a:rPr>
              <a:t>single free market</a:t>
            </a:r>
            <a:r>
              <a:rPr lang="en-US" sz="6000" dirty="0">
                <a:latin typeface="Avenir Next" panose="020B05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544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47742DEC-F9D9-5345-85A7-69BCB5BFC32E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D4B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IBC PROTOCOL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88206F-5C94-0D49-BD05-28B57A84156E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When Hans moves an ounce of sterling silver from Germany to France 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it does not change ownership</a:t>
            </a:r>
          </a:p>
          <a:p>
            <a:pPr marL="571500" marR="0" lvl="0" indent="-571500" algn="l" defTabSz="18288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" panose="020B0503020202020204" pitchFamily="34" charset="0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767B66-2AAD-204A-9145-7AC1B1F5FE54}"/>
              </a:ext>
            </a:extLst>
          </p:cNvPr>
          <p:cNvSpPr/>
          <p:nvPr/>
        </p:nvSpPr>
        <p:spPr>
          <a:xfrm>
            <a:off x="5616370" y="0"/>
            <a:ext cx="18777636" cy="13716000"/>
          </a:xfrm>
          <a:prstGeom prst="rect">
            <a:avLst/>
          </a:prstGeom>
          <a:solidFill>
            <a:schemeClr val="tx1">
              <a:alpha val="79000"/>
            </a:schemeClr>
          </a:solidFill>
          <a:ln w="25400" cap="flat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0B103F"/>
              </a:solidFill>
              <a:effectLst/>
              <a:uLnTx/>
              <a:uFillTx/>
              <a:latin typeface="Quicksand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547B26-FDCA-FD49-95F5-44EDAD3AD726}"/>
              </a:ext>
            </a:extLst>
          </p:cNvPr>
          <p:cNvSpPr/>
          <p:nvPr/>
        </p:nvSpPr>
        <p:spPr>
          <a:xfrm>
            <a:off x="7110956" y="864973"/>
            <a:ext cx="6895070" cy="11615351"/>
          </a:xfrm>
          <a:prstGeom prst="roundRect">
            <a:avLst/>
          </a:prstGeom>
          <a:solidFill>
            <a:srgbClr val="F09429">
              <a:alpha val="65000"/>
            </a:srgbClr>
          </a:solidFill>
          <a:ln w="25400" cap="flat" cmpd="sng">
            <a:solidFill>
              <a:schemeClr val="tx1">
                <a:alpha val="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 dirty="0"/>
              <a:t>Germany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44AEB-164E-004A-9D50-122D5420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37" y="2375046"/>
            <a:ext cx="4209709" cy="5275461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42ADE-5778-A543-995E-EB967D3A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813">
            <a:off x="10424414" y="3471004"/>
            <a:ext cx="812767" cy="310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C191C5-16BA-B849-8DDE-CC554655E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0660">
            <a:off x="10501991" y="4253255"/>
            <a:ext cx="1872634" cy="1872634"/>
          </a:xfrm>
          <a:prstGeom prst="rect">
            <a:avLst/>
          </a:prstGeom>
        </p:spPr>
      </p:pic>
      <p:sp>
        <p:nvSpPr>
          <p:cNvPr id="23" name="Title 9">
            <a:extLst>
              <a:ext uri="{FF2B5EF4-FFF2-40B4-BE49-F238E27FC236}">
                <a16:creationId xmlns:a16="http://schemas.microsoft.com/office/drawing/2014/main" id="{9580B2BB-3E65-0147-B077-71E96C82F2AB}"/>
              </a:ext>
            </a:extLst>
          </p:cNvPr>
          <p:cNvSpPr txBox="1">
            <a:spLocks/>
          </p:cNvSpPr>
          <p:nvPr/>
        </p:nvSpPr>
        <p:spPr>
          <a:xfrm>
            <a:off x="8618117" y="7270228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Hans the Merchant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BA0284A-FAF9-9747-A5C3-C565D1A3D308}"/>
              </a:ext>
            </a:extLst>
          </p:cNvPr>
          <p:cNvSpPr/>
          <p:nvPr/>
        </p:nvSpPr>
        <p:spPr>
          <a:xfrm>
            <a:off x="15958372" y="864972"/>
            <a:ext cx="6895070" cy="11615351"/>
          </a:xfrm>
          <a:prstGeom prst="roundRect">
            <a:avLst/>
          </a:prstGeom>
          <a:solidFill>
            <a:schemeClr val="accent6">
              <a:alpha val="65000"/>
            </a:schemeClr>
          </a:solidFill>
          <a:ln w="25400" cap="flat" cmpd="sng">
            <a:solidFill>
              <a:schemeClr val="tx1">
                <a:alpha val="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 dirty="0">
                <a:solidFill>
                  <a:schemeClr val="bg2"/>
                </a:solidFill>
              </a:rPr>
              <a:t>France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106808D-F3D7-B742-8C12-ACBD90D59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074" y="4615114"/>
            <a:ext cx="2986228" cy="1634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6C0B8-E9A3-194F-80AD-A089DD9C0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026" y="3505882"/>
            <a:ext cx="2298357" cy="15322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DDEFE7D-241F-044A-8E3E-171A0725F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018" y="2226762"/>
            <a:ext cx="4555645" cy="5501987"/>
          </a:xfrm>
          <a:prstGeom prst="ellipse">
            <a:avLst/>
          </a:prstGeom>
        </p:spPr>
      </p:pic>
      <p:sp>
        <p:nvSpPr>
          <p:cNvPr id="46" name="Title 9">
            <a:extLst>
              <a:ext uri="{FF2B5EF4-FFF2-40B4-BE49-F238E27FC236}">
                <a16:creationId xmlns:a16="http://schemas.microsoft.com/office/drawing/2014/main" id="{761956F1-30F3-8E4F-87F5-9E798E51601D}"/>
              </a:ext>
            </a:extLst>
          </p:cNvPr>
          <p:cNvSpPr txBox="1">
            <a:spLocks/>
          </p:cNvSpPr>
          <p:nvPr/>
        </p:nvSpPr>
        <p:spPr>
          <a:xfrm>
            <a:off x="17624840" y="7270227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accent6"/>
                </a:solidFill>
                <a:latin typeface="Avenir Next" panose="020B0503020202020204" pitchFamily="34" charset="0"/>
              </a:rPr>
              <a:t>A French Craftsman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venir Next" panose="020B0503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98A698-BD43-1245-B3AA-AEFE0A6FD6A9}"/>
              </a:ext>
            </a:extLst>
          </p:cNvPr>
          <p:cNvCxnSpPr>
            <a:cxnSpLocks/>
            <a:stCxn id="15" idx="6"/>
            <a:endCxn id="45" idx="2"/>
          </p:cNvCxnSpPr>
          <p:nvPr/>
        </p:nvCxnSpPr>
        <p:spPr>
          <a:xfrm flipV="1">
            <a:off x="12663346" y="4977756"/>
            <a:ext cx="4663672" cy="35021"/>
          </a:xfrm>
          <a:prstGeom prst="straightConnector1">
            <a:avLst/>
          </a:prstGeom>
          <a:ln w="76200">
            <a:solidFill>
              <a:srgbClr val="00D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9">
            <a:extLst>
              <a:ext uri="{FF2B5EF4-FFF2-40B4-BE49-F238E27FC236}">
                <a16:creationId xmlns:a16="http://schemas.microsoft.com/office/drawing/2014/main" id="{045DED1C-65CF-E34D-957F-9970E92F36F8}"/>
              </a:ext>
            </a:extLst>
          </p:cNvPr>
          <p:cNvSpPr txBox="1">
            <a:spLocks/>
          </p:cNvSpPr>
          <p:nvPr/>
        </p:nvSpPr>
        <p:spPr>
          <a:xfrm>
            <a:off x="13025188" y="5659914"/>
            <a:ext cx="3960000" cy="12455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venir Next" panose="020B0503020202020204" pitchFamily="34" charset="0"/>
              </a:rPr>
              <a:t>IBC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5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67B66-2AAD-204A-9145-7AC1B1F5FE54}"/>
              </a:ext>
            </a:extLst>
          </p:cNvPr>
          <p:cNvSpPr/>
          <p:nvPr/>
        </p:nvSpPr>
        <p:spPr>
          <a:xfrm>
            <a:off x="5606364" y="0"/>
            <a:ext cx="18777636" cy="13716000"/>
          </a:xfrm>
          <a:prstGeom prst="rect">
            <a:avLst/>
          </a:prstGeom>
          <a:solidFill>
            <a:schemeClr val="tx1">
              <a:alpha val="79000"/>
            </a:schemeClr>
          </a:solidFill>
          <a:ln w="25400" cap="flat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0B103F"/>
              </a:solidFill>
              <a:effectLst/>
              <a:uLnTx/>
              <a:uFillTx/>
              <a:latin typeface="Quicksand"/>
              <a:ea typeface="+mn-ea"/>
              <a:cs typeface="+mn-cs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1F1CB6-171B-6D4F-9E1F-C758E0604766}"/>
              </a:ext>
            </a:extLst>
          </p:cNvPr>
          <p:cNvSpPr/>
          <p:nvPr/>
        </p:nvSpPr>
        <p:spPr>
          <a:xfrm>
            <a:off x="18508844" y="2587789"/>
            <a:ext cx="4961484" cy="9242854"/>
          </a:xfrm>
          <a:prstGeom prst="roundRect">
            <a:avLst/>
          </a:prstGeom>
          <a:solidFill>
            <a:srgbClr val="F09429">
              <a:alpha val="65000"/>
            </a:srgbClr>
          </a:solidFill>
          <a:ln w="25400" cap="flat" cmpd="sng">
            <a:solidFill>
              <a:schemeClr val="tx1">
                <a:alpha val="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 dirty="0">
                <a:solidFill>
                  <a:schemeClr val="bg2"/>
                </a:solidFill>
              </a:rPr>
              <a:t>Bitcoin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68F2E4-5F35-B944-A2CA-E9C98ABD41F3}"/>
              </a:ext>
            </a:extLst>
          </p:cNvPr>
          <p:cNvSpPr/>
          <p:nvPr/>
        </p:nvSpPr>
        <p:spPr>
          <a:xfrm>
            <a:off x="6141384" y="2587789"/>
            <a:ext cx="4961484" cy="9242854"/>
          </a:xfrm>
          <a:prstGeom prst="roundRect">
            <a:avLst/>
          </a:prstGeom>
          <a:solidFill>
            <a:schemeClr val="accent6">
              <a:alpha val="65000"/>
            </a:schemeClr>
          </a:solidFill>
          <a:ln w="25400" cap="flat" cmpd="sng">
            <a:solidFill>
              <a:schemeClr val="tx1">
                <a:alpha val="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 dirty="0" err="1">
                <a:solidFill>
                  <a:schemeClr val="bg2"/>
                </a:solidFill>
              </a:rPr>
              <a:t>Ethereum</a:t>
            </a:r>
            <a:endParaRPr lang="de-DE" b="1" dirty="0">
              <a:solidFill>
                <a:schemeClr val="bg2"/>
              </a:solidFill>
            </a:endParaRP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47742DEC-F9D9-5345-85A7-69BCB5BFC32E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D4B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IBC PROTOCOL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88206F-5C94-0D49-BD05-28B57A84156E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Moving tokens, NFAs or complex objects over IBC requires that you trust the involved protocols, but it does 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not require you to trust a central exchange or any other third party</a:t>
            </a:r>
            <a:endParaRPr lang="en-US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44AEB-164E-004A-9D50-122D5420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56" y="3207834"/>
            <a:ext cx="4209709" cy="5275461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42ADE-5778-A543-995E-EB967D3A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813">
            <a:off x="8447333" y="4303792"/>
            <a:ext cx="812767" cy="310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C191C5-16BA-B849-8DDE-CC554655E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0660">
            <a:off x="8524910" y="5086043"/>
            <a:ext cx="1872634" cy="1872634"/>
          </a:xfrm>
          <a:prstGeom prst="rect">
            <a:avLst/>
          </a:prstGeom>
        </p:spPr>
      </p:pic>
      <p:sp>
        <p:nvSpPr>
          <p:cNvPr id="23" name="Title 9">
            <a:extLst>
              <a:ext uri="{FF2B5EF4-FFF2-40B4-BE49-F238E27FC236}">
                <a16:creationId xmlns:a16="http://schemas.microsoft.com/office/drawing/2014/main" id="{9580B2BB-3E65-0147-B077-71E96C82F2AB}"/>
              </a:ext>
            </a:extLst>
          </p:cNvPr>
          <p:cNvSpPr txBox="1">
            <a:spLocks/>
          </p:cNvSpPr>
          <p:nvPr/>
        </p:nvSpPr>
        <p:spPr>
          <a:xfrm>
            <a:off x="6641036" y="8103016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7C9FE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Decentralized Exchange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F65C2-683A-8243-A7EE-DBB3BDC60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85" y="3207834"/>
            <a:ext cx="4215383" cy="5358538"/>
          </a:xfrm>
          <a:prstGeom prst="ellipse">
            <a:avLst/>
          </a:prstGeom>
        </p:spPr>
      </p:pic>
      <p:sp>
        <p:nvSpPr>
          <p:cNvPr id="32" name="Title 9">
            <a:extLst>
              <a:ext uri="{FF2B5EF4-FFF2-40B4-BE49-F238E27FC236}">
                <a16:creationId xmlns:a16="http://schemas.microsoft.com/office/drawing/2014/main" id="{4E515873-3684-7E43-A8BE-B91BAECF9E73}"/>
              </a:ext>
            </a:extLst>
          </p:cNvPr>
          <p:cNvSpPr txBox="1">
            <a:spLocks/>
          </p:cNvSpPr>
          <p:nvPr/>
        </p:nvSpPr>
        <p:spPr>
          <a:xfrm>
            <a:off x="19034876" y="8204352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Bitcoin Maximalist User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212F0A-D5EF-8C47-BED7-F2091BCB4A87}"/>
              </a:ext>
            </a:extLst>
          </p:cNvPr>
          <p:cNvSpPr/>
          <p:nvPr/>
        </p:nvSpPr>
        <p:spPr>
          <a:xfrm>
            <a:off x="12484080" y="3325564"/>
            <a:ext cx="5040000" cy="5040000"/>
          </a:xfrm>
          <a:prstGeom prst="ellipse">
            <a:avLst/>
          </a:prstGeom>
          <a:solidFill>
            <a:srgbClr val="00D4B9">
              <a:alpha val="49000"/>
            </a:srgbClr>
          </a:solidFill>
          <a:ln w="25400" cap="flat" cmpd="sng">
            <a:solidFill>
              <a:schemeClr val="tx1">
                <a:alpha val="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0B103F"/>
                </a:solidFill>
                <a:effectLst/>
                <a:uLnTx/>
                <a:uFillTx/>
                <a:latin typeface="Quicksand"/>
                <a:ea typeface="+mn-ea"/>
                <a:cs typeface="+mn-cs"/>
              </a:rPr>
              <a:t>COSMOS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E389F-6EDD-2944-B2E7-EE03726E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360" y="5392764"/>
            <a:ext cx="2986228" cy="1634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A00D1-11DF-4242-90F5-51BD90BEF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858" y="4835504"/>
            <a:ext cx="1141517" cy="11415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0A914B-BE16-024E-B441-4EC1EF289C44}"/>
              </a:ext>
            </a:extLst>
          </p:cNvPr>
          <p:cNvCxnSpPr>
            <a:cxnSpLocks/>
            <a:stCxn id="15" idx="6"/>
            <a:endCxn id="2" idx="2"/>
          </p:cNvCxnSpPr>
          <p:nvPr/>
        </p:nvCxnSpPr>
        <p:spPr>
          <a:xfrm flipV="1">
            <a:off x="10686265" y="5845564"/>
            <a:ext cx="1797815" cy="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39600CE-3318-1B41-B472-E272D42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183" y="5442949"/>
            <a:ext cx="2986228" cy="163425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2BC779-7116-4842-88EF-8BD55FDF95F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449071" y="5845564"/>
            <a:ext cx="1458114" cy="41539"/>
          </a:xfrm>
          <a:prstGeom prst="straightConnector1">
            <a:avLst/>
          </a:prstGeom>
          <a:ln w="76200">
            <a:solidFill>
              <a:srgbClr val="00D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9">
            <a:extLst>
              <a:ext uri="{FF2B5EF4-FFF2-40B4-BE49-F238E27FC236}">
                <a16:creationId xmlns:a16="http://schemas.microsoft.com/office/drawing/2014/main" id="{89E193C4-FC9C-6D4C-80E8-4521359C1051}"/>
              </a:ext>
            </a:extLst>
          </p:cNvPr>
          <p:cNvSpPr txBox="1">
            <a:spLocks/>
          </p:cNvSpPr>
          <p:nvPr/>
        </p:nvSpPr>
        <p:spPr>
          <a:xfrm>
            <a:off x="16025630" y="4558877"/>
            <a:ext cx="3960000" cy="13385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75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1 </a:t>
            </a:r>
          </a:p>
          <a:p>
            <a:pPr marR="0" lvl="0" algn="ctr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ETH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6BD0AE-813A-814C-8C67-F5F95349A5F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102868" y="7209216"/>
            <a:ext cx="1797815" cy="0"/>
          </a:xfrm>
          <a:prstGeom prst="straightConnector1">
            <a:avLst/>
          </a:prstGeom>
          <a:ln w="76200">
            <a:solidFill>
              <a:srgbClr val="00D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97C6E7-49D6-C344-91E9-6D55D9C9D716}"/>
              </a:ext>
            </a:extLst>
          </p:cNvPr>
          <p:cNvCxnSpPr>
            <a:cxnSpLocks/>
          </p:cNvCxnSpPr>
          <p:nvPr/>
        </p:nvCxnSpPr>
        <p:spPr>
          <a:xfrm flipH="1">
            <a:off x="17077141" y="7233930"/>
            <a:ext cx="1957735" cy="0"/>
          </a:xfrm>
          <a:prstGeom prst="straightConnector1">
            <a:avLst/>
          </a:prstGeom>
          <a:ln w="76200">
            <a:solidFill>
              <a:srgbClr val="F09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9">
            <a:extLst>
              <a:ext uri="{FF2B5EF4-FFF2-40B4-BE49-F238E27FC236}">
                <a16:creationId xmlns:a16="http://schemas.microsoft.com/office/drawing/2014/main" id="{41542F5E-221D-8146-A9DD-CDA600C5F38B}"/>
              </a:ext>
            </a:extLst>
          </p:cNvPr>
          <p:cNvSpPr txBox="1">
            <a:spLocks/>
          </p:cNvSpPr>
          <p:nvPr/>
        </p:nvSpPr>
        <p:spPr>
          <a:xfrm>
            <a:off x="10002248" y="7058251"/>
            <a:ext cx="3960000" cy="13385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75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1 </a:t>
            </a:r>
          </a:p>
          <a:p>
            <a:pPr marR="0" lvl="0" algn="ctr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BTC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B967F50-4A66-644B-AFBA-BE3B60682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660" y="7451855"/>
            <a:ext cx="733604" cy="7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6D4C8-A7D0-184B-AD1E-43F13E9BCAB8}"/>
              </a:ext>
            </a:extLst>
          </p:cNvPr>
          <p:cNvSpPr txBox="1">
            <a:spLocks/>
          </p:cNvSpPr>
          <p:nvPr/>
        </p:nvSpPr>
        <p:spPr>
          <a:xfrm>
            <a:off x="3500156" y="5658039"/>
            <a:ext cx="17383689" cy="2399923"/>
          </a:xfrm>
          <a:prstGeom prst="roundRect">
            <a:avLst>
              <a:gd name="adj" fmla="val 5979"/>
            </a:avLst>
          </a:prstGeom>
          <a:ln w="25400"/>
        </p:spPr>
        <p:txBody>
          <a:bodyPr anchor="ctr"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6000" b="1" dirty="0">
                <a:solidFill>
                  <a:srgbClr val="00D4B9"/>
                </a:solidFill>
                <a:latin typeface="Avenir Next" panose="020B0503020202020204" pitchFamily="34" charset="0"/>
              </a:rPr>
              <a:t>IBC</a:t>
            </a:r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 allows the </a:t>
            </a:r>
            <a:r>
              <a:rPr lang="en-US" sz="6000" b="1" dirty="0">
                <a:solidFill>
                  <a:srgbClr val="F09429"/>
                </a:solidFill>
                <a:latin typeface="Avenir Next" panose="020B0503020202020204" pitchFamily="34" charset="0"/>
              </a:rPr>
              <a:t>consensus of some protocol </a:t>
            </a:r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to</a:t>
            </a:r>
          </a:p>
          <a:p>
            <a:pPr lvl="0" algn="ctr"/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have ownership over </a:t>
            </a:r>
            <a:r>
              <a:rPr lang="en-US" sz="6000" b="1" dirty="0">
                <a:solidFill>
                  <a:schemeClr val="accent4"/>
                </a:solidFill>
                <a:latin typeface="Avenir Next" panose="020B0503020202020204" pitchFamily="34" charset="0"/>
              </a:rPr>
              <a:t>some asset </a:t>
            </a:r>
            <a:r>
              <a:rPr lang="en-US" sz="6000" b="1" dirty="0">
                <a:solidFill>
                  <a:schemeClr val="accent6"/>
                </a:solidFill>
                <a:latin typeface="Avenir Next" panose="020B0503020202020204" pitchFamily="34" charset="0"/>
              </a:rPr>
              <a:t>on another protocol</a:t>
            </a:r>
          </a:p>
        </p:txBody>
      </p:sp>
    </p:spTree>
    <p:extLst>
      <p:ext uri="{BB962C8B-B14F-4D97-AF65-F5344CB8AC3E}">
        <p14:creationId xmlns:p14="http://schemas.microsoft.com/office/powerpoint/2010/main" val="27123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DC7F2-FA29-A64C-80D2-48637669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14" y="0"/>
            <a:ext cx="18263286" cy="13720415"/>
          </a:xfrm>
          <a:prstGeom prst="rect">
            <a:avLst/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B9CC59F6-8BD9-E640-8F93-68AD4E8B6B4C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D4B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COSMOS HUB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0CBC5C4-C882-CA40-BAB3-3DEBA8BEA432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The </a:t>
            </a:r>
            <a:r>
              <a:rPr lang="en-US" b="1" dirty="0">
                <a:solidFill>
                  <a:srgbClr val="00D4B9"/>
                </a:solidFill>
                <a:latin typeface="Avenir Next" panose="020B0503020202020204" pitchFamily="34" charset="0"/>
              </a:rPr>
              <a:t>Cosmos Hub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 is the equivalent of the </a:t>
            </a:r>
            <a:r>
              <a:rPr lang="en-US" b="1" dirty="0">
                <a:solidFill>
                  <a:schemeClr val="accent4"/>
                </a:solidFill>
                <a:latin typeface="Avenir Next" panose="020B0503020202020204" pitchFamily="34" charset="0"/>
              </a:rPr>
              <a:t>European Single Market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F72F2-0C7B-7747-B635-B2B7E2932B49}"/>
              </a:ext>
            </a:extLst>
          </p:cNvPr>
          <p:cNvSpPr/>
          <p:nvPr/>
        </p:nvSpPr>
        <p:spPr>
          <a:xfrm>
            <a:off x="6237921" y="397623"/>
            <a:ext cx="18028872" cy="12925168"/>
          </a:xfrm>
          <a:prstGeom prst="ellipse">
            <a:avLst/>
          </a:prstGeom>
          <a:solidFill>
            <a:srgbClr val="00D4B9">
              <a:alpha val="71000"/>
            </a:srgbClr>
          </a:solidFill>
          <a:ln w="25400" cap="flat" cmpd="sng">
            <a:solidFill>
              <a:schemeClr val="tx1">
                <a:alpha val="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 dirty="0">
                <a:ln>
                  <a:noFill/>
                </a:ln>
                <a:solidFill>
                  <a:srgbClr val="0B103F"/>
                </a:solidFill>
                <a:effectLst/>
                <a:uLnTx/>
                <a:uFillTx/>
                <a:latin typeface="Quicksand"/>
                <a:ea typeface="+mn-ea"/>
                <a:cs typeface="+mn-cs"/>
              </a:rPr>
              <a:t>The COSMOS Hub</a:t>
            </a:r>
          </a:p>
        </p:txBody>
      </p:sp>
    </p:spTree>
    <p:extLst>
      <p:ext uri="{BB962C8B-B14F-4D97-AF65-F5344CB8AC3E}">
        <p14:creationId xmlns:p14="http://schemas.microsoft.com/office/powerpoint/2010/main" val="304463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6D4C8-A7D0-184B-AD1E-43F13E9BCAB8}"/>
              </a:ext>
            </a:extLst>
          </p:cNvPr>
          <p:cNvSpPr txBox="1">
            <a:spLocks/>
          </p:cNvSpPr>
          <p:nvPr/>
        </p:nvSpPr>
        <p:spPr>
          <a:xfrm>
            <a:off x="3500156" y="5658039"/>
            <a:ext cx="17383689" cy="2399923"/>
          </a:xfrm>
          <a:prstGeom prst="roundRect">
            <a:avLst>
              <a:gd name="adj" fmla="val 5979"/>
            </a:avLst>
          </a:prstGeom>
          <a:ln w="25400"/>
        </p:spPr>
        <p:txBody>
          <a:bodyPr anchor="ctr"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So what is your choice? </a:t>
            </a:r>
          </a:p>
          <a:p>
            <a:pPr lvl="0" algn="ctr"/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Become an </a:t>
            </a:r>
            <a:r>
              <a:rPr lang="en-US" sz="6000" b="1" dirty="0">
                <a:solidFill>
                  <a:schemeClr val="accent6"/>
                </a:solidFill>
                <a:latin typeface="Avenir Next" panose="020B0503020202020204" pitchFamily="34" charset="0"/>
              </a:rPr>
              <a:t>isolated nation state</a:t>
            </a:r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, </a:t>
            </a:r>
          </a:p>
          <a:p>
            <a:pPr lvl="0" algn="ctr"/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or be part of </a:t>
            </a:r>
          </a:p>
          <a:p>
            <a:pPr lvl="0" algn="ctr"/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a </a:t>
            </a:r>
            <a:r>
              <a:rPr lang="en-US" sz="6000" b="1" dirty="0">
                <a:solidFill>
                  <a:srgbClr val="00D4B9"/>
                </a:solidFill>
                <a:latin typeface="Avenir Next" panose="020B0503020202020204" pitchFamily="34" charset="0"/>
              </a:rPr>
              <a:t>larger single market</a:t>
            </a:r>
            <a:r>
              <a:rPr lang="en-US" sz="6000" dirty="0">
                <a:solidFill>
                  <a:srgbClr val="FFFFFF"/>
                </a:solidFill>
                <a:latin typeface="Avenir Next" panose="020B05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518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17476" y="5401038"/>
            <a:ext cx="6749046" cy="1814016"/>
          </a:xfrm>
        </p:spPr>
        <p:txBody>
          <a:bodyPr anchor="ctr"/>
          <a:lstStyle/>
          <a:p>
            <a:r>
              <a:rPr lang="en-US" b="1" dirty="0">
                <a:latin typeface="Avenir Next" panose="020B0503020202020204" pitchFamily="34" charset="0"/>
              </a:rPr>
              <a:t>Any Questions?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1103400" y="7350362"/>
            <a:ext cx="235513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000" dirty="0">
                <a:latin typeface="Avenir Next" panose="020B0503020202020204" pitchFamily="34" charset="0"/>
              </a:rPr>
              <a:t>Adrian Brink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0074015" y="8198731"/>
            <a:ext cx="4413901" cy="14773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000" spc="-20" dirty="0">
                <a:solidFill>
                  <a:srgbClr val="00D4B9"/>
                </a:solidFill>
                <a:latin typeface="Avenir Next" panose="020B0503020202020204" pitchFamily="34" charset="0"/>
                <a:hlinkClick r:id="rId3"/>
              </a:rPr>
              <a:t>@adrian_brink</a:t>
            </a:r>
            <a:endParaRPr lang="en-US" sz="3000" spc="-20" dirty="0">
              <a:solidFill>
                <a:srgbClr val="00D4B9"/>
              </a:solidFill>
              <a:latin typeface="Avenir Next" panose="020B0503020202020204" pitchFamily="34" charset="0"/>
            </a:endParaRPr>
          </a:p>
          <a:p>
            <a:pPr algn="ctr"/>
            <a:endParaRPr lang="en-US" sz="3000" spc="-20" dirty="0">
              <a:solidFill>
                <a:srgbClr val="00D4B9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US" sz="3000" spc="-20" dirty="0">
                <a:solidFill>
                  <a:srgbClr val="00D4B9"/>
                </a:solidFill>
                <a:latin typeface="Avenir Next" panose="020B0503020202020204" pitchFamily="34" charset="0"/>
              </a:rPr>
              <a:t>https://</a:t>
            </a:r>
            <a:r>
              <a:rPr lang="en-US" sz="3000" spc="-20" dirty="0" err="1">
                <a:solidFill>
                  <a:srgbClr val="00D4B9"/>
                </a:solidFill>
                <a:latin typeface="Avenir Next" panose="020B0503020202020204" pitchFamily="34" charset="0"/>
              </a:rPr>
              <a:t>cosmos.network</a:t>
            </a:r>
            <a:r>
              <a:rPr lang="en-US" sz="3000" spc="-20" dirty="0">
                <a:solidFill>
                  <a:srgbClr val="00D4B9"/>
                </a:solidFill>
                <a:latin typeface="Avenir Next" panose="020B0503020202020204" pitchFamily="34" charset="0"/>
              </a:rPr>
              <a:t>/</a:t>
            </a:r>
          </a:p>
        </p:txBody>
      </p:sp>
      <p:cxnSp>
        <p:nvCxnSpPr>
          <p:cNvPr id="8" name="Łącznik prosty 7"/>
          <p:cNvCxnSpPr/>
          <p:nvPr/>
        </p:nvCxnSpPr>
        <p:spPr>
          <a:xfrm>
            <a:off x="7703740" y="8051545"/>
            <a:ext cx="8976520" cy="0"/>
          </a:xfrm>
          <a:prstGeom prst="line">
            <a:avLst/>
          </a:prstGeom>
          <a:ln w="2540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/>
          <p:cNvCxnSpPr/>
          <p:nvPr/>
        </p:nvCxnSpPr>
        <p:spPr>
          <a:xfrm>
            <a:off x="12197264" y="7442440"/>
            <a:ext cx="0" cy="450000"/>
          </a:xfrm>
          <a:prstGeom prst="line">
            <a:avLst/>
          </a:prstGeom>
          <a:ln w="19050" cap="flat">
            <a:solidFill>
              <a:srgbClr val="000000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036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69C0B-4652-D74A-ABD4-37D64A21E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64" y="0"/>
            <a:ext cx="18777636" cy="21436231"/>
          </a:xfrm>
          <a:prstGeom prst="rect">
            <a:avLst/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47742DEC-F9D9-5345-85A7-69BCB5BFC32E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venir Next" panose="020B0503020202020204" pitchFamily="34" charset="0"/>
              </a:rPr>
              <a:t>The Story of </a:t>
            </a:r>
            <a:r>
              <a:rPr lang="en-US" sz="4000" b="1" dirty="0">
                <a:solidFill>
                  <a:srgbClr val="F09429"/>
                </a:solidFill>
                <a:latin typeface="Avenir Next" panose="020B0503020202020204" pitchFamily="34" charset="0"/>
              </a:rPr>
              <a:t>Hans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88206F-5C94-0D49-BD05-28B57A84156E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" panose="020B0503020202020204" pitchFamily="34" charset="0"/>
              </a:rPr>
              <a:t>Gold &amp; Silver Merchant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" panose="020B0503020202020204" pitchFamily="34" charset="0"/>
              </a:rPr>
              <a:t>Inherited the business from his parents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" panose="020B0503020202020204" pitchFamily="34" charset="0"/>
              </a:rPr>
              <a:t>Located in West Germany (early 20</a:t>
            </a:r>
            <a:r>
              <a:rPr lang="en-US" baseline="30000" dirty="0">
                <a:latin typeface="Avenir Next" panose="020B0503020202020204" pitchFamily="34" charset="0"/>
              </a:rPr>
              <a:t>th</a:t>
            </a:r>
            <a:r>
              <a:rPr lang="en-US" dirty="0">
                <a:latin typeface="Avenir Next" panose="020B0503020202020204" pitchFamily="34" charset="0"/>
              </a:rPr>
              <a:t> Century)</a:t>
            </a:r>
          </a:p>
          <a:p>
            <a:pPr marL="571500" indent="-571500">
              <a:lnSpc>
                <a:spcPct val="170000"/>
              </a:lnSpc>
              <a:buFont typeface="Wingdings" pitchFamily="2" charset="2"/>
              <a:buChar char="§"/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3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DC7F2-FA29-A64C-80D2-48637669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14" y="0"/>
            <a:ext cx="18263286" cy="13720415"/>
          </a:xfrm>
          <a:prstGeom prst="rect">
            <a:avLst/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B9CC59F6-8BD9-E640-8F93-68AD4E8B6B4C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/>
                </a:solidFill>
                <a:latin typeface="Avenir Next" panose="020B0503020202020204" pitchFamily="34" charset="0"/>
              </a:rPr>
              <a:t>EUROPE</a:t>
            </a:r>
            <a:r>
              <a:rPr lang="en-US" sz="4000" b="1" dirty="0">
                <a:latin typeface="Avenir Next" panose="020B0503020202020204" pitchFamily="34" charset="0"/>
              </a:rPr>
              <a:t> in the 20</a:t>
            </a:r>
            <a:r>
              <a:rPr lang="en-US" sz="4000" b="1" baseline="30000" dirty="0">
                <a:latin typeface="Avenir Next" panose="020B0503020202020204" pitchFamily="34" charset="0"/>
              </a:rPr>
              <a:t>th</a:t>
            </a:r>
            <a:r>
              <a:rPr lang="en-US" sz="4000" b="1" dirty="0">
                <a:latin typeface="Avenir Next" panose="020B0503020202020204" pitchFamily="34" charset="0"/>
              </a:rPr>
              <a:t> Century</a:t>
            </a:r>
            <a:endParaRPr lang="en-US" sz="4000" b="1" dirty="0">
              <a:solidFill>
                <a:srgbClr val="F09429"/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0CBC5C4-C882-CA40-BAB3-3DEBA8BEA432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" panose="020B0503020202020204" pitchFamily="34" charset="0"/>
              </a:rPr>
              <a:t>28 Isolated Nation States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venir Next" panose="020B0503020202020204" pitchFamily="34" charset="0"/>
              </a:rPr>
              <a:t>High cost in cross border commerce</a:t>
            </a:r>
          </a:p>
          <a:p>
            <a:pPr>
              <a:lnSpc>
                <a:spcPct val="170000"/>
              </a:lnSpc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0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DC7F2-FA29-A64C-80D2-48637669C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t="21975"/>
          <a:stretch/>
        </p:blipFill>
        <p:spPr>
          <a:xfrm>
            <a:off x="5849833" y="0"/>
            <a:ext cx="19335912" cy="13716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0CBC5C4-C882-CA40-BAB3-3DEBA8BEA432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Gold and Silver suppliers are from West Germany</a:t>
            </a: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But the highest demand is in France and other countries</a:t>
            </a:r>
          </a:p>
          <a:p>
            <a:pPr marL="0" marR="0" lvl="0" indent="0" algn="l" defTabSz="18288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" panose="020B050302020202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84C43-6225-0C4F-AF34-EDD175B1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737" y="2311759"/>
            <a:ext cx="1582971" cy="1807093"/>
          </a:xfrm>
          <a:prstGeom prst="ellipse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C62C4432-C9DF-8C4C-9010-7B3E440D8FA6}"/>
              </a:ext>
            </a:extLst>
          </p:cNvPr>
          <p:cNvSpPr txBox="1">
            <a:spLocks/>
          </p:cNvSpPr>
          <p:nvPr/>
        </p:nvSpPr>
        <p:spPr>
          <a:xfrm>
            <a:off x="1097669" y="10173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venir Next" panose="020B0503020202020204" pitchFamily="34" charset="0"/>
              </a:rPr>
              <a:t>The Story of </a:t>
            </a:r>
            <a:r>
              <a:rPr lang="en-US" sz="4000" b="1" dirty="0">
                <a:solidFill>
                  <a:srgbClr val="F09429"/>
                </a:solidFill>
                <a:latin typeface="Avenir Next" panose="020B0503020202020204" pitchFamily="34" charset="0"/>
              </a:rPr>
              <a:t>Hans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BC50F5-5FAC-DD4B-A0D2-8572132E8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708" y="2207386"/>
            <a:ext cx="961264" cy="961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F2600-0B2D-6344-8423-420B47F54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294" y="1563441"/>
            <a:ext cx="961264" cy="96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094313-89F7-8C4A-9F75-0DC8997F8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50" y="1397633"/>
            <a:ext cx="961264" cy="961264"/>
          </a:xfrm>
          <a:prstGeom prst="rect">
            <a:avLst/>
          </a:prstGeom>
        </p:spPr>
      </p:pic>
      <p:sp>
        <p:nvSpPr>
          <p:cNvPr id="29" name="Title 9">
            <a:extLst>
              <a:ext uri="{FF2B5EF4-FFF2-40B4-BE49-F238E27FC236}">
                <a16:creationId xmlns:a16="http://schemas.microsoft.com/office/drawing/2014/main" id="{5F427D8A-9418-D542-B602-9F3A47C148E7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venir Next" panose="020B0503020202020204" pitchFamily="34" charset="0"/>
              </a:rPr>
              <a:t>The Story of </a:t>
            </a:r>
            <a:r>
              <a:rPr lang="en-US" sz="4000" b="1" dirty="0">
                <a:solidFill>
                  <a:srgbClr val="F09429"/>
                </a:solidFill>
                <a:latin typeface="Avenir Next" panose="020B0503020202020204" pitchFamily="34" charset="0"/>
              </a:rPr>
              <a:t>Hans</a:t>
            </a:r>
          </a:p>
        </p:txBody>
      </p:sp>
    </p:spTree>
    <p:extLst>
      <p:ext uri="{BB962C8B-B14F-4D97-AF65-F5344CB8AC3E}">
        <p14:creationId xmlns:p14="http://schemas.microsoft.com/office/powerpoint/2010/main" val="226101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DC7F2-FA29-A64C-80D2-48637669C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t="21975"/>
          <a:stretch/>
        </p:blipFill>
        <p:spPr>
          <a:xfrm>
            <a:off x="5849833" y="0"/>
            <a:ext cx="19335912" cy="13716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0CBC5C4-C882-CA40-BAB3-3DEBA8BEA432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Expensive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, 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time-consuming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 and sometimes 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dangerous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 process to  move goods from one Nation State to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84C43-6225-0C4F-AF34-EDD175B1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737" y="2311759"/>
            <a:ext cx="1582971" cy="1807093"/>
          </a:xfrm>
          <a:prstGeom prst="ellipse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C62C4432-C9DF-8C4C-9010-7B3E440D8FA6}"/>
              </a:ext>
            </a:extLst>
          </p:cNvPr>
          <p:cNvSpPr txBox="1">
            <a:spLocks/>
          </p:cNvSpPr>
          <p:nvPr/>
        </p:nvSpPr>
        <p:spPr>
          <a:xfrm>
            <a:off x="1097669" y="10173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Story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Hans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5BD5D837-BAC9-9649-BF5A-8C3274B99CD3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 flipV="1">
            <a:off x="9662987" y="3215306"/>
            <a:ext cx="2294751" cy="1430834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D3FEC85-A777-B745-90E8-A4E8FEF7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603545" y="5264529"/>
            <a:ext cx="2739148" cy="447794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BFD2A81-7594-1843-8611-A6BB7A6A3C8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540708" y="3215306"/>
            <a:ext cx="1287400" cy="1999245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DBC50F5-5FAC-DD4B-A0D2-8572132E8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708" y="2207386"/>
            <a:ext cx="961264" cy="961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F2600-0B2D-6344-8423-420B47F54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294" y="1563441"/>
            <a:ext cx="961264" cy="96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094313-89F7-8C4A-9F75-0DC8997F8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50" y="1397633"/>
            <a:ext cx="961264" cy="961264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B8E7881-3D2C-864C-89E6-D81658934D5A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>
            <a:off x="7855706" y="4217023"/>
            <a:ext cx="4696666" cy="3971039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9">
            <a:extLst>
              <a:ext uri="{FF2B5EF4-FFF2-40B4-BE49-F238E27FC236}">
                <a16:creationId xmlns:a16="http://schemas.microsoft.com/office/drawing/2014/main" id="{5F427D8A-9418-D542-B602-9F3A47C148E7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Story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Hans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74FBC-1BF1-8E49-BA14-8E893997E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982" y="3100929"/>
            <a:ext cx="603014" cy="60301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98160E-26C9-394C-B05F-FAE0806EC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63" y="5599528"/>
            <a:ext cx="603014" cy="603014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F6F998-6968-4940-A19C-31CF3663F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465" y="5698535"/>
            <a:ext cx="603014" cy="603014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976A13-A80D-CD41-8A7C-94CB41303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986" y="3752820"/>
            <a:ext cx="603014" cy="6030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118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DC7F2-FA29-A64C-80D2-48637669C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t="21975"/>
          <a:stretch/>
        </p:blipFill>
        <p:spPr>
          <a:xfrm>
            <a:off x="5715044" y="0"/>
            <a:ext cx="19335912" cy="13716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0CBC5C4-C882-CA40-BAB3-3DEBA8BEA432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The 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Nation States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 of the 20</a:t>
            </a:r>
            <a:r>
              <a:rPr lang="en-US" baseline="30000" dirty="0">
                <a:solidFill>
                  <a:srgbClr val="FFFFFF"/>
                </a:solidFill>
                <a:latin typeface="Avenir Next" panose="020B0503020202020204" pitchFamily="34" charset="0"/>
              </a:rPr>
              <a:t>th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  century are the </a:t>
            </a:r>
            <a:r>
              <a:rPr lang="en-US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blockchains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in our 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current ecosystem</a:t>
            </a:r>
          </a:p>
          <a:p>
            <a:pPr marL="571500" lvl="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US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dApp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 developers </a:t>
            </a:r>
            <a:r>
              <a:rPr lang="es-ES" b="1" dirty="0">
                <a:solidFill>
                  <a:srgbClr val="FFFFFF"/>
                </a:solidFill>
                <a:latin typeface="Avenir Next" panose="020B0503020202020204" pitchFamily="34" charset="0"/>
              </a:rPr>
              <a:t>~</a:t>
            </a:r>
            <a:r>
              <a:rPr lang="en-US" b="1" dirty="0">
                <a:solidFill>
                  <a:srgbClr val="FFFFFF"/>
                </a:solidFill>
                <a:latin typeface="Avenir Next" panose="020B0503020202020204" pitchFamily="34" charset="0"/>
              </a:rPr>
              <a:t> merchants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84C43-6225-0C4F-AF34-EDD175B1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737" y="2311759"/>
            <a:ext cx="1582971" cy="1807093"/>
          </a:xfrm>
          <a:prstGeom prst="ellipse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C62C4432-C9DF-8C4C-9010-7B3E440D8FA6}"/>
              </a:ext>
            </a:extLst>
          </p:cNvPr>
          <p:cNvSpPr txBox="1">
            <a:spLocks/>
          </p:cNvSpPr>
          <p:nvPr/>
        </p:nvSpPr>
        <p:spPr>
          <a:xfrm>
            <a:off x="1097669" y="10173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Story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Hans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5BD5D837-BAC9-9649-BF5A-8C3274B99CD3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 flipV="1">
            <a:off x="9662987" y="3215306"/>
            <a:ext cx="2294751" cy="1430834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D3FEC85-A777-B745-90E8-A4E8FEF7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603545" y="5264529"/>
            <a:ext cx="2739148" cy="447794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BFD2A81-7594-1843-8611-A6BB7A6A3C8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540708" y="3215306"/>
            <a:ext cx="1287400" cy="1999245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DBC50F5-5FAC-DD4B-A0D2-8572132E8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708" y="2207386"/>
            <a:ext cx="961264" cy="961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F2600-0B2D-6344-8423-420B47F54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294" y="1563441"/>
            <a:ext cx="961264" cy="96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094313-89F7-8C4A-9F75-0DC8997F8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50" y="1397633"/>
            <a:ext cx="961264" cy="961264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B8E7881-3D2C-864C-89E6-D81658934D5A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>
            <a:off x="7855706" y="4217023"/>
            <a:ext cx="4696666" cy="3971039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9">
            <a:extLst>
              <a:ext uri="{FF2B5EF4-FFF2-40B4-BE49-F238E27FC236}">
                <a16:creationId xmlns:a16="http://schemas.microsoft.com/office/drawing/2014/main" id="{5F427D8A-9418-D542-B602-9F3A47C148E7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BLOCKCHAINS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 Today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09429"/>
              </a:solidFill>
              <a:effectLst/>
              <a:uLnTx/>
              <a:uFillTx/>
              <a:latin typeface="Avenir Next" panose="020B050302020202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74FBC-1BF1-8E49-BA14-8E893997E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982" y="3100929"/>
            <a:ext cx="603014" cy="60301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98160E-26C9-394C-B05F-FAE0806EC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63" y="5599528"/>
            <a:ext cx="603014" cy="603014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F6F998-6968-4940-A19C-31CF3663F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465" y="5698535"/>
            <a:ext cx="603014" cy="603014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976A13-A80D-CD41-8A7C-94CB41303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986" y="3752820"/>
            <a:ext cx="603014" cy="603014"/>
          </a:xfrm>
          <a:prstGeom prst="ellipse">
            <a:avLst/>
          </a:prstGeom>
        </p:spPr>
      </p:pic>
      <p:sp>
        <p:nvSpPr>
          <p:cNvPr id="19" name="Title 9">
            <a:extLst>
              <a:ext uri="{FF2B5EF4-FFF2-40B4-BE49-F238E27FC236}">
                <a16:creationId xmlns:a16="http://schemas.microsoft.com/office/drawing/2014/main" id="{984EDF1D-3DA7-0348-B6B1-14C335203A2A}"/>
              </a:ext>
            </a:extLst>
          </p:cNvPr>
          <p:cNvSpPr txBox="1">
            <a:spLocks/>
          </p:cNvSpPr>
          <p:nvPr/>
        </p:nvSpPr>
        <p:spPr>
          <a:xfrm>
            <a:off x="8616569" y="4708767"/>
            <a:ext cx="2567446" cy="890761"/>
          </a:xfrm>
          <a:prstGeom prst="round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  <a:latin typeface="Avenir Next" panose="020B0503020202020204" pitchFamily="34" charset="0"/>
              </a:rPr>
              <a:t>ETHEREUM</a:t>
            </a:r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0C9D64B1-E3AD-CF4D-9D5F-9BD1B5C22F73}"/>
              </a:ext>
            </a:extLst>
          </p:cNvPr>
          <p:cNvSpPr txBox="1">
            <a:spLocks/>
          </p:cNvSpPr>
          <p:nvPr/>
        </p:nvSpPr>
        <p:spPr>
          <a:xfrm>
            <a:off x="13601931" y="2541533"/>
            <a:ext cx="2567446" cy="890761"/>
          </a:xfrm>
          <a:prstGeom prst="round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</a:pPr>
            <a:r>
              <a:rPr lang="en-US" b="1" dirty="0">
                <a:solidFill>
                  <a:srgbClr val="F09429"/>
                </a:solidFill>
                <a:latin typeface="Avenir Next" panose="020B0503020202020204" pitchFamily="34" charset="0"/>
              </a:rPr>
              <a:t>BITCOIN</a:t>
            </a:r>
          </a:p>
        </p:txBody>
      </p:sp>
    </p:spTree>
    <p:extLst>
      <p:ext uri="{BB962C8B-B14F-4D97-AF65-F5344CB8AC3E}">
        <p14:creationId xmlns:p14="http://schemas.microsoft.com/office/powerpoint/2010/main" val="14691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DC7F2-FA29-A64C-80D2-48637669C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t="21975"/>
          <a:stretch/>
        </p:blipFill>
        <p:spPr>
          <a:xfrm>
            <a:off x="5715044" y="0"/>
            <a:ext cx="19335912" cy="13716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0CBC5C4-C882-CA40-BAB3-3DEBA8BEA432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FFFFFF"/>
                </a:solidFill>
                <a:latin typeface="Avenir Next" panose="020B0503020202020204" pitchFamily="34" charset="0"/>
              </a:rPr>
              <a:t>Expensive</a:t>
            </a:r>
            <a:r>
              <a:rPr lang="en-GB" dirty="0">
                <a:solidFill>
                  <a:srgbClr val="FFFFFF"/>
                </a:solidFill>
                <a:latin typeface="Avenir Next" panose="020B0503020202020204" pitchFamily="34" charset="0"/>
              </a:rPr>
              <a:t>, </a:t>
            </a:r>
            <a:r>
              <a:rPr lang="en-GB" b="1" dirty="0">
                <a:solidFill>
                  <a:srgbClr val="FFFFFF"/>
                </a:solidFill>
                <a:latin typeface="Avenir Next" panose="020B0503020202020204" pitchFamily="34" charset="0"/>
              </a:rPr>
              <a:t>time-consuming</a:t>
            </a:r>
            <a:r>
              <a:rPr lang="en-GB" dirty="0">
                <a:solidFill>
                  <a:srgbClr val="FFFFFF"/>
                </a:solidFill>
                <a:latin typeface="Avenir Next" panose="020B0503020202020204" pitchFamily="34" charset="0"/>
              </a:rPr>
              <a:t>, </a:t>
            </a:r>
            <a:r>
              <a:rPr lang="en-GB" b="1" dirty="0">
                <a:solidFill>
                  <a:srgbClr val="FFFFFF"/>
                </a:solidFill>
                <a:latin typeface="Avenir Next" panose="020B0503020202020204" pitchFamily="34" charset="0"/>
              </a:rPr>
              <a:t>risky</a:t>
            </a:r>
            <a:r>
              <a:rPr lang="en-GB" dirty="0">
                <a:solidFill>
                  <a:srgbClr val="FFFFFF"/>
                </a:solidFill>
                <a:latin typeface="Avenir Next" panose="020B0503020202020204" pitchFamily="34" charset="0"/>
              </a:rPr>
              <a:t> and mostly an </a:t>
            </a:r>
            <a:r>
              <a:rPr lang="en-GB" b="1" dirty="0">
                <a:solidFill>
                  <a:srgbClr val="FFFFFF"/>
                </a:solidFill>
                <a:latin typeface="Avenir Next" panose="020B0503020202020204" pitchFamily="34" charset="0"/>
              </a:rPr>
              <a:t>impossible</a:t>
            </a:r>
            <a:r>
              <a:rPr lang="en-GB" dirty="0">
                <a:solidFill>
                  <a:srgbClr val="FFFFFF"/>
                </a:solidFill>
                <a:latin typeface="Avenir Next" panose="020B0503020202020204" pitchFamily="34" charset="0"/>
              </a:rPr>
              <a:t> to access tokens, NFAs or other complex objects from </a:t>
            </a:r>
            <a:r>
              <a:rPr lang="en-GB" b="1" dirty="0">
                <a:solidFill>
                  <a:srgbClr val="FFFFFF"/>
                </a:solidFill>
                <a:latin typeface="Avenir Next" panose="020B0503020202020204" pitchFamily="34" charset="0"/>
              </a:rPr>
              <a:t>two different communities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84C43-6225-0C4F-AF34-EDD175B1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737" y="2311759"/>
            <a:ext cx="1582971" cy="1807093"/>
          </a:xfrm>
          <a:prstGeom prst="ellipse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C62C4432-C9DF-8C4C-9010-7B3E440D8FA6}"/>
              </a:ext>
            </a:extLst>
          </p:cNvPr>
          <p:cNvSpPr txBox="1">
            <a:spLocks/>
          </p:cNvSpPr>
          <p:nvPr/>
        </p:nvSpPr>
        <p:spPr>
          <a:xfrm>
            <a:off x="1097669" y="10173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Story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Hans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5BD5D837-BAC9-9649-BF5A-8C3274B99CD3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 flipV="1">
            <a:off x="9662987" y="3215306"/>
            <a:ext cx="2294751" cy="1430834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D3FEC85-A777-B745-90E8-A4E8FEF7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603545" y="5264529"/>
            <a:ext cx="2739148" cy="447794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BFD2A81-7594-1843-8611-A6BB7A6A3C8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540708" y="3215306"/>
            <a:ext cx="1287400" cy="1999245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DBC50F5-5FAC-DD4B-A0D2-8572132E8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708" y="2207386"/>
            <a:ext cx="961264" cy="961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F2600-0B2D-6344-8423-420B47F54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294" y="1563441"/>
            <a:ext cx="961264" cy="96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094313-89F7-8C4A-9F75-0DC8997F8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50" y="1397633"/>
            <a:ext cx="961264" cy="961264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B8E7881-3D2C-864C-89E6-D81658934D5A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>
            <a:off x="7855706" y="4217023"/>
            <a:ext cx="4696666" cy="3971039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9">
            <a:extLst>
              <a:ext uri="{FF2B5EF4-FFF2-40B4-BE49-F238E27FC236}">
                <a16:creationId xmlns:a16="http://schemas.microsoft.com/office/drawing/2014/main" id="{5F427D8A-9418-D542-B602-9F3A47C148E7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77C9FE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BLOCKCHAINS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 Today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09429"/>
              </a:solidFill>
              <a:effectLst/>
              <a:uLnTx/>
              <a:uFillTx/>
              <a:latin typeface="Avenir Next" panose="020B0503020202020204" pitchFamily="34" charset="0"/>
              <a:ea typeface="+mj-ea"/>
              <a:cs typeface="+mj-cs"/>
            </a:endParaRP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984EDF1D-3DA7-0348-B6B1-14C335203A2A}"/>
              </a:ext>
            </a:extLst>
          </p:cNvPr>
          <p:cNvSpPr txBox="1">
            <a:spLocks/>
          </p:cNvSpPr>
          <p:nvPr/>
        </p:nvSpPr>
        <p:spPr>
          <a:xfrm>
            <a:off x="8616569" y="4708767"/>
            <a:ext cx="2567446" cy="890761"/>
          </a:xfrm>
          <a:prstGeom prst="round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F6BE6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ETHEREUM</a:t>
            </a:r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0C9D64B1-E3AD-CF4D-9D5F-9BD1B5C22F73}"/>
              </a:ext>
            </a:extLst>
          </p:cNvPr>
          <p:cNvSpPr txBox="1">
            <a:spLocks/>
          </p:cNvSpPr>
          <p:nvPr/>
        </p:nvSpPr>
        <p:spPr>
          <a:xfrm>
            <a:off x="13601931" y="2541533"/>
            <a:ext cx="2567446" cy="890761"/>
          </a:xfrm>
          <a:prstGeom prst="round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BITCOIN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1C67E-60FF-334F-8C16-213E57741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1520" y="2487962"/>
            <a:ext cx="706494" cy="1073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B609E9-1F9D-774E-B96E-B0250C84E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3461" y="2671393"/>
            <a:ext cx="706494" cy="10733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30B74C-79BB-524B-ACA5-890446BEE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5643" y="2050192"/>
            <a:ext cx="706494" cy="10733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5952CD-7B90-3B48-8B7B-952092DAB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9149" y="6890986"/>
            <a:ext cx="706494" cy="10733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79EA3D-9CEC-CD43-B1E6-0E456FFDB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3461" y="6920983"/>
            <a:ext cx="706494" cy="10733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F3B93-2A9E-CC4A-8CC9-9B1CB9B86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3798" y="7234027"/>
            <a:ext cx="706494" cy="10733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2123A9-A927-8442-B8D5-19B9079B0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00297" y="5362372"/>
            <a:ext cx="706494" cy="10733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F4743E-0CFA-EB47-8A27-6149E9302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56825" y="5488425"/>
            <a:ext cx="706494" cy="10733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427C97-3DED-E747-A83F-5BD38C807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48165" y="3478950"/>
            <a:ext cx="706494" cy="10733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C5B312-E7AC-8449-B842-7EAB3F04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85654" y="3930722"/>
            <a:ext cx="706494" cy="10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5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69C0B-4652-D74A-ABD4-37D64A21E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64" y="0"/>
            <a:ext cx="18777636" cy="21436231"/>
          </a:xfrm>
          <a:prstGeom prst="rect">
            <a:avLst/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47742DEC-F9D9-5345-85A7-69BCB5BFC32E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Story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D4B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Modern Hans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88206F-5C94-0D49-BD05-28B57A84156E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Modern day Hans is building a decentralized application</a:t>
            </a:r>
          </a:p>
          <a:p>
            <a:pPr marL="571500" marR="0" lvl="0" indent="-571500" algn="l" defTabSz="18288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" panose="020B0503020202020204" pitchFamily="34" charset="0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603CF-7A75-C040-80A0-B29FF238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813">
            <a:off x="15032859" y="4619711"/>
            <a:ext cx="2751438" cy="10497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C43CB0-8162-1549-AB2A-6B4B0186B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65" y="105264"/>
            <a:ext cx="3032288" cy="2810931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5314EAC4-EFD8-8944-A84F-39868210DF5B}"/>
              </a:ext>
            </a:extLst>
          </p:cNvPr>
          <p:cNvSpPr/>
          <p:nvPr/>
        </p:nvSpPr>
        <p:spPr>
          <a:xfrm>
            <a:off x="17846690" y="505985"/>
            <a:ext cx="5782961" cy="341046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Where is the liquidity?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0BA72D5A-29D4-9040-920A-299319275508}"/>
              </a:ext>
            </a:extLst>
          </p:cNvPr>
          <p:cNvSpPr/>
          <p:nvPr/>
        </p:nvSpPr>
        <p:spPr>
          <a:xfrm>
            <a:off x="5945477" y="4422435"/>
            <a:ext cx="5782961" cy="341046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To Decentralize or not Decentralize?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8048C2-D3E8-4E46-A068-8B65DA49F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0660">
            <a:off x="16109145" y="9204606"/>
            <a:ext cx="6470769" cy="64707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F116BD-0EB7-A746-9152-C0CF2391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069" y="-50826"/>
            <a:ext cx="2967021" cy="296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0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47742DEC-F9D9-5345-85A7-69BCB5BFC32E}"/>
              </a:ext>
            </a:extLst>
          </p:cNvPr>
          <p:cNvSpPr txBox="1">
            <a:spLocks/>
          </p:cNvSpPr>
          <p:nvPr/>
        </p:nvSpPr>
        <p:spPr>
          <a:xfrm>
            <a:off x="945269" y="864973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The Story of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D4B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Modern Hans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88206F-5C94-0D49-BD05-28B57A84156E}"/>
              </a:ext>
            </a:extLst>
          </p:cNvPr>
          <p:cNvSpPr txBox="1">
            <a:spLocks/>
          </p:cNvSpPr>
          <p:nvPr/>
        </p:nvSpPr>
        <p:spPr>
          <a:xfrm>
            <a:off x="945269" y="2375046"/>
            <a:ext cx="3960000" cy="101052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75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One of biggest users would like to use her BTC to buy and sell digital goods. For her it is an extremely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venir Next" panose="020B0503020202020204" pitchFamily="34" charset="0"/>
              </a:rPr>
              <a:t>expensive, time-consuming and risky process to participate in Hans' 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767B66-2AAD-204A-9145-7AC1B1F5FE54}"/>
              </a:ext>
            </a:extLst>
          </p:cNvPr>
          <p:cNvSpPr/>
          <p:nvPr/>
        </p:nvSpPr>
        <p:spPr>
          <a:xfrm>
            <a:off x="5606364" y="0"/>
            <a:ext cx="18777636" cy="13716000"/>
          </a:xfrm>
          <a:prstGeom prst="rect">
            <a:avLst/>
          </a:prstGeom>
          <a:solidFill>
            <a:schemeClr val="tx1">
              <a:alpha val="79000"/>
            </a:schemeClr>
          </a:solidFill>
          <a:ln w="25400" cap="flat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44AEB-164E-004A-9D50-122D5420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1" y="3028303"/>
            <a:ext cx="4209709" cy="5275461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42ADE-5778-A543-995E-EB967D3A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813">
            <a:off x="10720978" y="4124261"/>
            <a:ext cx="812767" cy="310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C191C5-16BA-B849-8DDE-CC554655E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0660">
            <a:off x="10798555" y="4906512"/>
            <a:ext cx="1872634" cy="1872634"/>
          </a:xfrm>
          <a:prstGeom prst="rect">
            <a:avLst/>
          </a:prstGeom>
        </p:spPr>
      </p:pic>
      <p:sp>
        <p:nvSpPr>
          <p:cNvPr id="23" name="Title 9">
            <a:extLst>
              <a:ext uri="{FF2B5EF4-FFF2-40B4-BE49-F238E27FC236}">
                <a16:creationId xmlns:a16="http://schemas.microsoft.com/office/drawing/2014/main" id="{9580B2BB-3E65-0147-B077-71E96C82F2AB}"/>
              </a:ext>
            </a:extLst>
          </p:cNvPr>
          <p:cNvSpPr txBox="1">
            <a:spLocks/>
          </p:cNvSpPr>
          <p:nvPr/>
        </p:nvSpPr>
        <p:spPr>
          <a:xfrm>
            <a:off x="8914681" y="7923485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Decentralized Exchange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461A1-98EF-7845-B3FC-3B1CC0DCB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2" y="6872799"/>
            <a:ext cx="1907059" cy="19070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4A789E-0246-5849-8127-BC351DCEB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75" y="8952446"/>
            <a:ext cx="1907059" cy="19070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456332-A751-004C-A43B-C08982A05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139" y="8643550"/>
            <a:ext cx="1907059" cy="19070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CFE929-D100-8D46-909E-B7BEAD927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50" y="9420815"/>
            <a:ext cx="1907059" cy="19070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D1EF7C-2877-354D-810B-D87BDC054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95" y="9430813"/>
            <a:ext cx="1907059" cy="19070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43CE5A-072D-224B-AB6B-D4E07FC76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866" y="6916521"/>
            <a:ext cx="1907059" cy="190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7F65C2-683A-8243-A7EE-DBB3BDC60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76" y="2838999"/>
            <a:ext cx="4215383" cy="5358538"/>
          </a:xfrm>
          <a:prstGeom prst="ellipse">
            <a:avLst/>
          </a:prstGeom>
        </p:spPr>
      </p:pic>
      <p:sp>
        <p:nvSpPr>
          <p:cNvPr id="32" name="Title 9">
            <a:extLst>
              <a:ext uri="{FF2B5EF4-FFF2-40B4-BE49-F238E27FC236}">
                <a16:creationId xmlns:a16="http://schemas.microsoft.com/office/drawing/2014/main" id="{4E515873-3684-7E43-A8BE-B91BAECF9E73}"/>
              </a:ext>
            </a:extLst>
          </p:cNvPr>
          <p:cNvSpPr txBox="1">
            <a:spLocks/>
          </p:cNvSpPr>
          <p:nvPr/>
        </p:nvSpPr>
        <p:spPr>
          <a:xfrm>
            <a:off x="17606467" y="7835517"/>
            <a:ext cx="3960000" cy="15100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09429"/>
                </a:solidFill>
                <a:effectLst/>
                <a:uLnTx/>
                <a:uFillTx/>
                <a:latin typeface="Avenir Next" panose="020B0503020202020204" pitchFamily="34" charset="0"/>
                <a:ea typeface="+mj-ea"/>
                <a:cs typeface="+mj-cs"/>
              </a:rPr>
              <a:t>Bitcoin Maximalist User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3F38410D-7585-E74A-8CF7-E3EA8A1073CF}"/>
              </a:ext>
            </a:extLst>
          </p:cNvPr>
          <p:cNvSpPr/>
          <p:nvPr/>
        </p:nvSpPr>
        <p:spPr>
          <a:xfrm>
            <a:off x="20246847" y="1972856"/>
            <a:ext cx="3133294" cy="2700958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ETH? Lol no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05B3350-4648-E74B-9014-BED024198D9D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V="1">
            <a:off x="12874682" y="5518268"/>
            <a:ext cx="4604095" cy="312528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907B8D4-A74E-964D-AC28-182CFED4D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050" y="5216761"/>
            <a:ext cx="603014" cy="603014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438F0D9-BF48-6946-B01F-56B0D6319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35" y="4872465"/>
            <a:ext cx="603014" cy="603014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0DB896-EC30-0B46-B315-2A64E28B3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814" y="4638579"/>
            <a:ext cx="603014" cy="603014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F06B27-F740-2A4F-8141-3413CF865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19567" y="6397957"/>
            <a:ext cx="706494" cy="10733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4C6B76D-C116-7A48-9036-8BAC0812A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61557" y="6336100"/>
            <a:ext cx="706494" cy="10733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088CBB6-BDDA-AD42-92AE-B8C548F51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74" y="6781084"/>
            <a:ext cx="706494" cy="1073397"/>
          </a:xfrm>
          <a:prstGeom prst="rect">
            <a:avLst/>
          </a:prstGeom>
        </p:spPr>
      </p:pic>
      <p:sp>
        <p:nvSpPr>
          <p:cNvPr id="41" name="Cloud 40">
            <a:extLst>
              <a:ext uri="{FF2B5EF4-FFF2-40B4-BE49-F238E27FC236}">
                <a16:creationId xmlns:a16="http://schemas.microsoft.com/office/drawing/2014/main" id="{4018C881-E942-DA4D-950F-867C39C374E7}"/>
              </a:ext>
            </a:extLst>
          </p:cNvPr>
          <p:cNvSpPr/>
          <p:nvPr/>
        </p:nvSpPr>
        <p:spPr>
          <a:xfrm>
            <a:off x="7202645" y="2369217"/>
            <a:ext cx="3133294" cy="2700958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err="1"/>
              <a:t>Pls</a:t>
            </a:r>
            <a:r>
              <a:rPr lang="en-AU" dirty="0"/>
              <a:t> buy some ETH</a:t>
            </a:r>
          </a:p>
        </p:txBody>
      </p:sp>
    </p:spTree>
    <p:extLst>
      <p:ext uri="{BB962C8B-B14F-4D97-AF65-F5344CB8AC3E}">
        <p14:creationId xmlns:p14="http://schemas.microsoft.com/office/powerpoint/2010/main" val="1870133437"/>
      </p:ext>
    </p:extLst>
  </p:cSld>
  <p:clrMapOvr>
    <a:masterClrMapping/>
  </p:clrMapOvr>
</p:sld>
</file>

<file path=ppt/theme/theme1.xml><?xml version="1.0" encoding="utf-8"?>
<a:theme xmlns:a="http://schemas.openxmlformats.org/drawingml/2006/main" name="Case Study Blue">
  <a:themeElements>
    <a:clrScheme name="Case Study Blue">
      <a:dk1>
        <a:srgbClr val="FFFFFF"/>
      </a:dk1>
      <a:lt1>
        <a:srgbClr val="0B103F"/>
      </a:lt1>
      <a:dk2>
        <a:srgbClr val="212651"/>
      </a:dk2>
      <a:lt2>
        <a:srgbClr val="000000"/>
      </a:lt2>
      <a:accent1>
        <a:srgbClr val="EEB57A"/>
      </a:accent1>
      <a:accent2>
        <a:srgbClr val="8F9AFC"/>
      </a:accent2>
      <a:accent3>
        <a:srgbClr val="265FF1"/>
      </a:accent3>
      <a:accent4>
        <a:srgbClr val="77C9FE"/>
      </a:accent4>
      <a:accent5>
        <a:srgbClr val="68B690"/>
      </a:accent5>
      <a:accent6>
        <a:srgbClr val="9F6BE6"/>
      </a:accent6>
      <a:hlink>
        <a:srgbClr val="77C9FE"/>
      </a:hlink>
      <a:folHlink>
        <a:srgbClr val="265FF1"/>
      </a:folHlink>
    </a:clrScheme>
    <a:fontScheme name="Niestandardowy 2">
      <a:majorFont>
        <a:latin typeface="Quicksand Bold"/>
        <a:ea typeface=""/>
        <a:cs typeface=""/>
      </a:majorFont>
      <a:minorFont>
        <a:latin typeface="Quicksand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9429">
            <a:alpha val="12000"/>
          </a:srgbClr>
        </a:solidFill>
        <a:ln w="25400" cap="flat" cmpd="sng">
          <a:solidFill>
            <a:schemeClr val="tx1">
              <a:alpha val="5000"/>
            </a:schemeClr>
          </a:solidFill>
          <a:miter lim="800000"/>
        </a:ln>
      </a:spPr>
      <a:bodyPr rtlCol="0" anchor="b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ue" id="{6050A25E-F4E4-40DE-BE57-D81D6E68CA56}" vid="{1FDE3942-8D27-4A4B-938C-07C41D2F0651}"/>
    </a:ext>
  </a:extLst>
</a:theme>
</file>

<file path=ppt/theme/theme2.xml><?xml version="1.0" encoding="utf-8"?>
<a:theme xmlns:a="http://schemas.openxmlformats.org/drawingml/2006/main" name="Case Study White">
  <a:themeElements>
    <a:clrScheme name="Case Study White">
      <a:dk1>
        <a:srgbClr val="797979"/>
      </a:dk1>
      <a:lt1>
        <a:srgbClr val="FFFFFF"/>
      </a:lt1>
      <a:dk2>
        <a:srgbClr val="F1AA62"/>
      </a:dk2>
      <a:lt2>
        <a:srgbClr val="C4C4C4"/>
      </a:lt2>
      <a:accent1>
        <a:srgbClr val="F1AA62"/>
      </a:accent1>
      <a:accent2>
        <a:srgbClr val="8F9AFC"/>
      </a:accent2>
      <a:accent3>
        <a:srgbClr val="265FF1"/>
      </a:accent3>
      <a:accent4>
        <a:srgbClr val="5DB7F1"/>
      </a:accent4>
      <a:accent5>
        <a:srgbClr val="9F6BE6"/>
      </a:accent5>
      <a:accent6>
        <a:srgbClr val="68B690"/>
      </a:accent6>
      <a:hlink>
        <a:srgbClr val="5DB7F1"/>
      </a:hlink>
      <a:folHlink>
        <a:srgbClr val="265FF1"/>
      </a:folHlink>
    </a:clrScheme>
    <a:fontScheme name="Niestandardowy 5">
      <a:majorFont>
        <a:latin typeface="Quicksand Bold"/>
        <a:ea typeface=""/>
        <a:cs typeface=""/>
      </a:majorFont>
      <a:minorFont>
        <a:latin typeface="Quicksand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alpha val="12000"/>
          </a:schemeClr>
        </a:solidFill>
        <a:ln w="25400" cap="flat" cmpd="sng">
          <a:solidFill>
            <a:schemeClr val="tx1">
              <a:alpha val="5000"/>
            </a:schemeClr>
          </a:solidFill>
          <a:miter lim="800000"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right" id="{DA2D6391-FCF1-40C8-9182-E3B15F8EF1F6}" vid="{4249BFD2-6FA0-459C-9919-22FDC70A1F28}"/>
    </a:ext>
  </a:extLst>
</a:theme>
</file>

<file path=ppt/theme/theme3.xml><?xml version="1.0" encoding="utf-8"?>
<a:theme xmlns:a="http://schemas.openxmlformats.org/drawingml/2006/main" name="Case Study Gray">
  <a:themeElements>
    <a:clrScheme name="Case Study Gray">
      <a:dk1>
        <a:srgbClr val="FFFFFF"/>
      </a:dk1>
      <a:lt1>
        <a:srgbClr val="0E0E0E"/>
      </a:lt1>
      <a:dk2>
        <a:srgbClr val="FB9C3B"/>
      </a:dk2>
      <a:lt2>
        <a:srgbClr val="000000"/>
      </a:lt2>
      <a:accent1>
        <a:srgbClr val="FB9C3B"/>
      </a:accent1>
      <a:accent2>
        <a:srgbClr val="219FFB"/>
      </a:accent2>
      <a:accent3>
        <a:srgbClr val="CD50C1"/>
      </a:accent3>
      <a:accent4>
        <a:srgbClr val="31D3B9"/>
      </a:accent4>
      <a:accent5>
        <a:srgbClr val="FA7137"/>
      </a:accent5>
      <a:accent6>
        <a:srgbClr val="4FC18A"/>
      </a:accent6>
      <a:hlink>
        <a:srgbClr val="31D3B9"/>
      </a:hlink>
      <a:folHlink>
        <a:srgbClr val="CD50C1"/>
      </a:folHlink>
    </a:clrScheme>
    <a:fontScheme name="Niestandardowy 3">
      <a:majorFont>
        <a:latin typeface="Quicksand Bold"/>
        <a:ea typeface=""/>
        <a:cs typeface=""/>
      </a:majorFont>
      <a:minorFont>
        <a:latin typeface="Quicksand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alpha val="12000"/>
          </a:schemeClr>
        </a:solidFill>
        <a:ln w="25400" cap="flat" cmpd="sng">
          <a:solidFill>
            <a:schemeClr val="tx1">
              <a:alpha val="5000"/>
            </a:schemeClr>
          </a:solidFill>
          <a:miter lim="800000"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rk" id="{B3D01C30-C92B-4B29-8DFD-42E0D56055A3}" vid="{FBBC0DC8-781F-4258-B70A-CE34F0C68818}"/>
    </a:ext>
  </a:extLst>
</a:theme>
</file>

<file path=ppt/theme/theme4.xml><?xml version="1.0" encoding="utf-8"?>
<a:theme xmlns:a="http://schemas.openxmlformats.org/drawingml/2006/main" name="Case Study Red">
  <a:themeElements>
    <a:clrScheme name="Case Study Red">
      <a:dk1>
        <a:srgbClr val="FFFFFF"/>
      </a:dk1>
      <a:lt1>
        <a:srgbClr val="470E11"/>
      </a:lt1>
      <a:dk2>
        <a:srgbClr val="96181F"/>
      </a:dk2>
      <a:lt2>
        <a:srgbClr val="000000"/>
      </a:lt2>
      <a:accent1>
        <a:srgbClr val="F1B77C"/>
      </a:accent1>
      <a:accent2>
        <a:srgbClr val="86B5FC"/>
      </a:accent2>
      <a:accent3>
        <a:srgbClr val="EB7171"/>
      </a:accent3>
      <a:accent4>
        <a:srgbClr val="FF8555"/>
      </a:accent4>
      <a:accent5>
        <a:srgbClr val="EB9FC5"/>
      </a:accent5>
      <a:accent6>
        <a:srgbClr val="5DD8D1"/>
      </a:accent6>
      <a:hlink>
        <a:srgbClr val="FF8555"/>
      </a:hlink>
      <a:folHlink>
        <a:srgbClr val="EB7171"/>
      </a:folHlink>
    </a:clrScheme>
    <a:fontScheme name="Niestandardowy 2">
      <a:majorFont>
        <a:latin typeface="Quicksand Bold"/>
        <a:ea typeface=""/>
        <a:cs typeface=""/>
      </a:majorFont>
      <a:minorFont>
        <a:latin typeface="Quicksand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alpha val="12000"/>
          </a:schemeClr>
        </a:solidFill>
        <a:ln w="25400" cap="flat" cmpd="sng">
          <a:solidFill>
            <a:schemeClr val="tx1">
              <a:alpha val="5000"/>
            </a:schemeClr>
          </a:solidFill>
          <a:miter lim="800000"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ue" id="{6050A25E-F4E4-40DE-BE57-D81D6E68CA56}" vid="{1FDE3942-8D27-4A4B-938C-07C41D2F065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5339</TotalTime>
  <Words>397</Words>
  <Application>Microsoft Macintosh PowerPoint</Application>
  <PresentationFormat>Custom</PresentationFormat>
  <Paragraphs>76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</vt:lpstr>
      <vt:lpstr>Arial</vt:lpstr>
      <vt:lpstr>Quicksand</vt:lpstr>
      <vt:lpstr>Avenir Next</vt:lpstr>
      <vt:lpstr>Quicksand Bold</vt:lpstr>
      <vt:lpstr>Case Study Blue</vt:lpstr>
      <vt:lpstr>Case Study White</vt:lpstr>
      <vt:lpstr>Case Study Gray</vt:lpstr>
      <vt:lpstr>Case Study Red</vt:lpstr>
      <vt:lpstr>To the Cosmos and Beyond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Adrian Brink</cp:lastModifiedBy>
  <cp:revision>445</cp:revision>
  <cp:lastPrinted>2018-03-23T10:02:41Z</cp:lastPrinted>
  <dcterms:created xsi:type="dcterms:W3CDTF">2016-01-15T11:17:51Z</dcterms:created>
  <dcterms:modified xsi:type="dcterms:W3CDTF">2018-04-05T04:19:10Z</dcterms:modified>
</cp:coreProperties>
</file>